
<file path=[Content_Types].xml><?xml version="1.0" encoding="utf-8"?>
<Types xmlns="http://schemas.openxmlformats.org/package/2006/content-types"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package.core-properties+xml" PartName="/docProps/core.xml"/>
  <Override ContentType="application/vnd.openxmlformats-officedocument.extended-properties+xml" PartName="/docProps/app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026"/>
    <a:srgbClr val="E2A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3" d="100"/>
          <a:sy n="103" d="100"/>
        </p:scale>
        <p:origin x="802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89759"/>
            <a:ext cx="7772400" cy="339587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Calluna Sans"/>
                <a:cs typeface="Calluna Sans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61426"/>
            <a:ext cx="6400800" cy="477521"/>
          </a:xfr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rgbClr val="FFFFFF"/>
                </a:solidFill>
                <a:latin typeface="Calluna Sans"/>
                <a:cs typeface="Calluna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371600" y="3045627"/>
            <a:ext cx="6400800" cy="477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latin typeface="Calluna Sans Light"/>
              <a:cs typeface="Calluna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0878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631245"/>
            <a:ext cx="1986280" cy="339587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tx1"/>
                </a:solidFill>
                <a:latin typeface="Calluna Sans"/>
                <a:cs typeface="Calluna Sans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1039026"/>
            <a:ext cx="6090920" cy="1917534"/>
          </a:xfrm>
        </p:spPr>
        <p:txBody>
          <a:bodyPr>
            <a:normAutofit/>
          </a:bodyPr>
          <a:lstStyle>
            <a:lvl1pPr marL="0" indent="0" algn="l">
              <a:buNone/>
              <a:defRPr sz="1600" i="0">
                <a:solidFill>
                  <a:srgbClr val="000000"/>
                </a:solidFill>
                <a:latin typeface="Calluna Light"/>
                <a:cs typeface="Callun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436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53591"/>
            <a:ext cx="4038600" cy="2762249"/>
          </a:xfrm>
        </p:spPr>
        <p:txBody>
          <a:bodyPr/>
          <a:lstStyle>
            <a:lvl1pPr>
              <a:defRPr sz="1600">
                <a:latin typeface="Calluna Light"/>
                <a:cs typeface="Calluna Light"/>
              </a:defRPr>
            </a:lvl1pPr>
            <a:lvl2pPr marL="800100" indent="-342900">
              <a:buFont typeface="Arial"/>
              <a:buChar char="•"/>
              <a:defRPr sz="1200">
                <a:latin typeface="Calluna Sans Light"/>
                <a:cs typeface="Calluna Sans Light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paragraph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1484685"/>
            <a:ext cx="1986280" cy="339587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tx1"/>
                </a:solidFill>
                <a:latin typeface="Calluna Sans"/>
                <a:cs typeface="Calluna Sans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5578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800600" y="631245"/>
            <a:ext cx="1986280" cy="339587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Calluna Sans"/>
                <a:cs typeface="Calluna Sans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00600" y="1039026"/>
            <a:ext cx="2748280" cy="3400894"/>
          </a:xfrm>
        </p:spPr>
        <p:txBody>
          <a:bodyPr>
            <a:normAutofit/>
          </a:bodyPr>
          <a:lstStyle>
            <a:lvl1pPr marL="0" indent="0" algn="l">
              <a:buNone/>
              <a:defRPr sz="1400" i="0">
                <a:solidFill>
                  <a:srgbClr val="FFFFFF"/>
                </a:solidFill>
                <a:latin typeface="Calluna Sans Light"/>
                <a:cs typeface="Calluna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</p:txBody>
      </p:sp>
      <p:pic>
        <p:nvPicPr>
          <p:cNvPr id="10" name="Picture 9" descr="Commencement-087.jpg"/>
          <p:cNvPicPr>
            <a:picLocks noChangeAspect="1"/>
          </p:cNvPicPr>
          <p:nvPr userDrawn="1"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4" r="18487"/>
          <a:stretch/>
        </p:blipFill>
        <p:spPr>
          <a:xfrm>
            <a:off x="0" y="0"/>
            <a:ext cx="4572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50520" y="631245"/>
            <a:ext cx="1986280" cy="339587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Calluna Sans"/>
                <a:cs typeface="Calluna Sans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0520" y="1039026"/>
            <a:ext cx="2748280" cy="3400894"/>
          </a:xfrm>
        </p:spPr>
        <p:txBody>
          <a:bodyPr>
            <a:normAutofit/>
          </a:bodyPr>
          <a:lstStyle>
            <a:lvl1pPr marL="0" indent="0" algn="l">
              <a:buNone/>
              <a:defRPr sz="1400" i="0">
                <a:solidFill>
                  <a:srgbClr val="FFFFFF"/>
                </a:solidFill>
                <a:latin typeface="Calluna Sans Light"/>
                <a:cs typeface="Calluna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</p:txBody>
      </p:sp>
      <p:pic>
        <p:nvPicPr>
          <p:cNvPr id="12" name="Picture 11" descr="Commencement-087.jpg"/>
          <p:cNvPicPr>
            <a:picLocks noChangeAspect="1"/>
          </p:cNvPicPr>
          <p:nvPr userDrawn="1"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4" r="18487"/>
          <a:stretch/>
        </p:blipFill>
        <p:spPr>
          <a:xfrm>
            <a:off x="4572000" y="0"/>
            <a:ext cx="4572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3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80BD-D54B-FE4B-A0CC-1AFFAF96E70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54F29-FE7A-4844-9E43-450CA734F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3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latin typeface="Arial"/>
                <a:cs typeface="Arial"/>
              </a:rPr>
              <a:t>Engaging our Colleagues with </a:t>
            </a:r>
            <a:br>
              <a:rPr lang="en-US" sz="3200" dirty="0">
                <a:latin typeface="Arial"/>
                <a:cs typeface="Arial"/>
              </a:rPr>
            </a:br>
            <a:r>
              <a:rPr lang="en-US" sz="3200" dirty="0">
                <a:latin typeface="Arial"/>
                <a:cs typeface="Arial"/>
              </a:rPr>
              <a:t>Lutheran Tradition in Higher Education: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38947"/>
            <a:ext cx="7772400" cy="477521"/>
          </a:xfr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Capacity-Building through Collaborative Infusion </a:t>
            </a:r>
          </a:p>
        </p:txBody>
      </p:sp>
    </p:spTree>
    <p:extLst>
      <p:ext uri="{BB962C8B-B14F-4D97-AF65-F5344CB8AC3E}">
        <p14:creationId xmlns:p14="http://schemas.microsoft.com/office/powerpoint/2010/main" val="146490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31245"/>
            <a:ext cx="6090920" cy="339587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Key questions: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999" y="1039025"/>
            <a:ext cx="7774259" cy="3079491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b="1" dirty="0">
                <a:latin typeface="Times"/>
                <a:cs typeface="Times"/>
              </a:rPr>
              <a:t>Why</a:t>
            </a:r>
            <a:r>
              <a:rPr lang="en-US" dirty="0">
                <a:latin typeface="Times"/>
                <a:cs typeface="Times"/>
              </a:rPr>
              <a:t> do you want to engage your colleagues with your institution’s Lutheran tradition?</a:t>
            </a:r>
          </a:p>
          <a:p>
            <a:pPr marL="400050"/>
            <a:r>
              <a:rPr lang="en-US" i="1" dirty="0">
                <a:latin typeface="Times"/>
                <a:cs typeface="Times"/>
              </a:rPr>
              <a:t>Recruitment?   Inclusion?   Distinctiveness?  Mission-affinity?  Alumni engagement?</a:t>
            </a:r>
          </a:p>
          <a:p>
            <a:endParaRPr lang="en-US" i="1" dirty="0">
              <a:latin typeface="Times"/>
              <a:cs typeface="Times"/>
            </a:endParaRPr>
          </a:p>
          <a:p>
            <a:pPr marL="342900" indent="-342900">
              <a:buAutoNum type="arabicPeriod" startAt="2"/>
            </a:pPr>
            <a:r>
              <a:rPr lang="en-US" b="1" dirty="0">
                <a:latin typeface="Times"/>
                <a:cs typeface="Times"/>
              </a:rPr>
              <a:t>Where</a:t>
            </a:r>
            <a:r>
              <a:rPr lang="en-US" dirty="0">
                <a:latin typeface="Times"/>
                <a:cs typeface="Times"/>
              </a:rPr>
              <a:t> are there opportunities for engagement that fit your “why”? </a:t>
            </a:r>
          </a:p>
          <a:p>
            <a:endParaRPr lang="en-US" dirty="0">
              <a:latin typeface="Times"/>
              <a:cs typeface="Times"/>
            </a:endParaRPr>
          </a:p>
          <a:p>
            <a:pPr marL="342900" indent="-342900">
              <a:buAutoNum type="arabicPeriod" startAt="3"/>
            </a:pPr>
            <a:r>
              <a:rPr lang="en-US" b="1" dirty="0">
                <a:latin typeface="Times"/>
                <a:cs typeface="Times"/>
              </a:rPr>
              <a:t>Who</a:t>
            </a:r>
            <a:r>
              <a:rPr lang="en-US" dirty="0">
                <a:latin typeface="Times"/>
                <a:cs typeface="Times"/>
              </a:rPr>
              <a:t> are your natural partners for these opportunities?</a:t>
            </a:r>
          </a:p>
          <a:p>
            <a:pPr marL="342900" indent="-342900">
              <a:buAutoNum type="arabicPeriod" startAt="3"/>
            </a:pPr>
            <a:endParaRPr lang="en-US" dirty="0">
              <a:latin typeface="Times"/>
              <a:cs typeface="Times"/>
            </a:endParaRPr>
          </a:p>
          <a:p>
            <a:pPr marL="341313" indent="-341313"/>
            <a:r>
              <a:rPr lang="en-US" b="1" dirty="0">
                <a:latin typeface="Times"/>
                <a:cs typeface="Times"/>
              </a:rPr>
              <a:t>4.	How </a:t>
            </a:r>
            <a:r>
              <a:rPr lang="en-US" dirty="0">
                <a:latin typeface="Times"/>
                <a:cs typeface="Times"/>
              </a:rPr>
              <a:t>can you support that partnership?  </a:t>
            </a:r>
            <a:endParaRPr lang="en-US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1832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851103"/>
            <a:ext cx="8270488" cy="29647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i="1" dirty="0">
                <a:latin typeface="Times"/>
                <a:cs typeface="Times"/>
              </a:rPr>
              <a:t>Ongoing: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1800" b="1" dirty="0">
                <a:latin typeface="Times"/>
                <a:cs typeface="Times"/>
              </a:rPr>
              <a:t>Hiring process</a:t>
            </a:r>
            <a:r>
              <a:rPr lang="en-US" sz="1800" dirty="0">
                <a:latin typeface="Times"/>
                <a:cs typeface="Times"/>
              </a:rPr>
              <a:t> – job posting with links, prompt for candidates (benefits readers)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1800" b="1" dirty="0">
                <a:latin typeface="Times"/>
                <a:cs typeface="Times"/>
              </a:rPr>
              <a:t>Admissions</a:t>
            </a:r>
            <a:r>
              <a:rPr lang="en-US" sz="1800" dirty="0">
                <a:latin typeface="Times"/>
                <a:cs typeface="Times"/>
              </a:rPr>
              <a:t> – website, tours, communications with families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1800" b="1" dirty="0">
                <a:latin typeface="Times"/>
                <a:cs typeface="Times"/>
              </a:rPr>
              <a:t>Advisor training</a:t>
            </a:r>
            <a:r>
              <a:rPr lang="en-US" sz="1800" dirty="0">
                <a:latin typeface="Times"/>
                <a:cs typeface="Times"/>
              </a:rPr>
              <a:t> – frame for discussions about vocation (NSSE item!)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1800" b="1" dirty="0">
                <a:latin typeface="Times"/>
                <a:cs typeface="Times"/>
              </a:rPr>
              <a:t>Orientation</a:t>
            </a:r>
            <a:r>
              <a:rPr lang="en-US" sz="1800" dirty="0">
                <a:latin typeface="Times"/>
                <a:cs typeface="Times"/>
              </a:rPr>
              <a:t> – new year-long staff orientation program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1800" b="1" i="1" dirty="0">
                <a:latin typeface="Times"/>
                <a:cs typeface="Times"/>
              </a:rPr>
              <a:t>Post</a:t>
            </a:r>
            <a:r>
              <a:rPr lang="en-US" sz="1800" b="1" dirty="0">
                <a:latin typeface="Times"/>
                <a:cs typeface="Times"/>
              </a:rPr>
              <a:t>-orientation</a:t>
            </a:r>
            <a:r>
              <a:rPr lang="en-US" sz="1800" dirty="0">
                <a:latin typeface="Times"/>
                <a:cs typeface="Times"/>
              </a:rPr>
              <a:t> – mentorship programs (faculty/staff), first-year experience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1800" b="1" dirty="0">
                <a:latin typeface="Times"/>
                <a:cs typeface="Times"/>
              </a:rPr>
              <a:t>Tenure/promotion dossier </a:t>
            </a:r>
            <a:r>
              <a:rPr lang="en-US" sz="1800" dirty="0">
                <a:latin typeface="Times"/>
                <a:cs typeface="Times"/>
              </a:rPr>
              <a:t>– candidate statements reflecting on mission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1800" b="1" dirty="0">
                <a:latin typeface="Times"/>
                <a:cs typeface="Times"/>
              </a:rPr>
              <a:t>Annual review/performance evaluation </a:t>
            </a:r>
            <a:r>
              <a:rPr lang="en-US" sz="1800" dirty="0">
                <a:latin typeface="Times"/>
                <a:cs typeface="Times"/>
              </a:rPr>
              <a:t>– question </a:t>
            </a:r>
            <a:r>
              <a:rPr lang="en-US" sz="1800">
                <a:latin typeface="Times"/>
                <a:cs typeface="Times"/>
              </a:rPr>
              <a:t>about contributions to mission</a:t>
            </a:r>
            <a:endParaRPr lang="en-US" sz="1800" b="1" dirty="0">
              <a:latin typeface="Times"/>
              <a:cs typeface="Times"/>
            </a:endParaRP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1800" b="1" dirty="0">
                <a:latin typeface="Times"/>
                <a:cs typeface="Times"/>
              </a:rPr>
              <a:t>Alumni programming</a:t>
            </a:r>
            <a:r>
              <a:rPr lang="en-US" sz="1800" dirty="0">
                <a:latin typeface="Times"/>
                <a:cs typeface="Times"/>
              </a:rPr>
              <a:t> – sessions at homecoming/reunion, book groups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31454"/>
            <a:ext cx="7291039" cy="339587"/>
          </a:xfrm>
        </p:spPr>
        <p:txBody>
          <a:bodyPr/>
          <a:lstStyle/>
          <a:p>
            <a:r>
              <a:rPr lang="en-US" i="1" dirty="0">
                <a:latin typeface="Arial"/>
                <a:cs typeface="Arial"/>
              </a:rPr>
              <a:t>Where</a:t>
            </a:r>
            <a:r>
              <a:rPr lang="en-US" dirty="0">
                <a:latin typeface="Arial"/>
                <a:cs typeface="Arial"/>
              </a:rPr>
              <a:t> are there opportunities for engagement?</a:t>
            </a:r>
          </a:p>
        </p:txBody>
      </p:sp>
    </p:spTree>
    <p:extLst>
      <p:ext uri="{BB962C8B-B14F-4D97-AF65-F5344CB8AC3E}">
        <p14:creationId xmlns:p14="http://schemas.microsoft.com/office/powerpoint/2010/main" val="300995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30635"/>
            <a:ext cx="8270488" cy="3494848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>
                <a:latin typeface="Times"/>
                <a:cs typeface="Times"/>
              </a:rPr>
              <a:t>Ad hoc:</a:t>
            </a:r>
          </a:p>
          <a:p>
            <a:r>
              <a:rPr lang="en-US" sz="1800" b="1" dirty="0">
                <a:latin typeface="Times" panose="02020603050405020304" pitchFamily="18" charset="0"/>
                <a:cs typeface="Times" panose="02020603050405020304" pitchFamily="18" charset="0"/>
              </a:rPr>
              <a:t>Strategic moments: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Mission statement revision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Board of Regents Visioning Task Force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Curriculum revision</a:t>
            </a:r>
          </a:p>
          <a:p>
            <a:r>
              <a:rPr lang="en-US" sz="1800" b="1" dirty="0">
                <a:latin typeface="Times" panose="02020603050405020304" pitchFamily="18" charset="0"/>
                <a:cs typeface="Times" panose="02020603050405020304" pitchFamily="18" charset="0"/>
              </a:rPr>
              <a:t>Equity and inclusion</a:t>
            </a: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1800" b="1" dirty="0">
                <a:latin typeface="Times" panose="02020603050405020304" pitchFamily="18" charset="0"/>
                <a:cs typeface="Times" panose="02020603050405020304" pitchFamily="18" charset="0"/>
              </a:rPr>
              <a:t>work</a:t>
            </a: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r>
              <a:rPr lang="en-US" sz="1800" b="1" dirty="0">
                <a:latin typeface="Times" panose="02020603050405020304" pitchFamily="18" charset="0"/>
                <a:cs typeface="Times" panose="02020603050405020304" pitchFamily="18" charset="0"/>
              </a:rPr>
              <a:t>Professional development </a:t>
            </a:r>
          </a:p>
          <a:p>
            <a:r>
              <a:rPr lang="en-US" sz="1800" b="1" dirty="0">
                <a:latin typeface="Times" panose="02020603050405020304" pitchFamily="18" charset="0"/>
                <a:cs typeface="Times" panose="02020603050405020304" pitchFamily="18" charset="0"/>
              </a:rPr>
              <a:t>Advancement/alumni relations</a:t>
            </a:r>
          </a:p>
          <a:p>
            <a:r>
              <a:rPr lang="en-US" sz="1800" b="1" dirty="0">
                <a:latin typeface="Times" panose="02020603050405020304" pitchFamily="18" charset="0"/>
                <a:cs typeface="Times" panose="02020603050405020304" pitchFamily="18" charset="0"/>
              </a:rPr>
              <a:t>Co-curricular programs and speakers</a:t>
            </a:r>
          </a:p>
          <a:p>
            <a:pPr marL="341313" indent="0">
              <a:buNone/>
            </a:pP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Examples:  Patel, Duncan, Green</a:t>
            </a:r>
          </a:p>
          <a:p>
            <a:pPr marL="0" indent="0">
              <a:buNone/>
            </a:pPr>
            <a:endParaRPr lang="en-US" sz="18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095964"/>
            <a:ext cx="7291039" cy="339587"/>
          </a:xfrm>
        </p:spPr>
        <p:txBody>
          <a:bodyPr/>
          <a:lstStyle/>
          <a:p>
            <a:r>
              <a:rPr lang="en-US" i="1" dirty="0">
                <a:latin typeface="Arial"/>
                <a:cs typeface="Arial"/>
              </a:rPr>
              <a:t>Where</a:t>
            </a:r>
            <a:r>
              <a:rPr lang="en-US" dirty="0">
                <a:latin typeface="Arial"/>
                <a:cs typeface="Arial"/>
              </a:rPr>
              <a:t> are there opportunities?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931C5B-35FE-42AA-9A3F-0CFBB9392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7172" y="1523200"/>
            <a:ext cx="2341067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70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851103"/>
            <a:ext cx="8270488" cy="296473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Human Resources (job postings, staff orientation)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Admissions staff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Chief Diversity Officer/Equity and </a:t>
            </a:r>
            <a:r>
              <a:rPr lang="en-US" sz="1800">
                <a:latin typeface="Times" panose="02020603050405020304" pitchFamily="18" charset="0"/>
                <a:cs typeface="Times" panose="02020603050405020304" pitchFamily="18" charset="0"/>
              </a:rPr>
              <a:t>Inclusion staff</a:t>
            </a:r>
            <a:endParaRPr lang="en-US" sz="1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Student Life staff (student orientation, co-curricular programming)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Faculty developers (faculty orientation, chair training, curriculum revision, advising, pedagogy)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Task Forces and committees (mission revision, equity and inclusion work)</a:t>
            </a:r>
          </a:p>
          <a:p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Advancement and alumni staff</a:t>
            </a:r>
          </a:p>
          <a:p>
            <a:endParaRPr lang="en-US" sz="18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31454"/>
            <a:ext cx="7291039" cy="339587"/>
          </a:xfrm>
        </p:spPr>
        <p:txBody>
          <a:bodyPr/>
          <a:lstStyle/>
          <a:p>
            <a:r>
              <a:rPr lang="en-US" i="1" dirty="0">
                <a:latin typeface="Arial"/>
                <a:cs typeface="Arial"/>
              </a:rPr>
              <a:t>Who</a:t>
            </a:r>
            <a:r>
              <a:rPr lang="en-US" dirty="0">
                <a:latin typeface="Arial"/>
                <a:cs typeface="Arial"/>
              </a:rPr>
              <a:t> are your natural partners?</a:t>
            </a:r>
          </a:p>
        </p:txBody>
      </p:sp>
    </p:spTree>
    <p:extLst>
      <p:ext uri="{BB962C8B-B14F-4D97-AF65-F5344CB8AC3E}">
        <p14:creationId xmlns:p14="http://schemas.microsoft.com/office/powerpoint/2010/main" val="3681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851103"/>
            <a:ext cx="8270488" cy="29647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It helps to have a hub!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Website with key links and documents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“Tag lines”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Moodle or other course management platform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Retreat/seminar/workshop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Consultations with Marketing and Communications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panose="02020603050405020304" pitchFamily="18" charset="0"/>
                <a:cs typeface="Times" panose="02020603050405020304" pitchFamily="18" charset="0"/>
              </a:rPr>
              <a:t>“Always reforming”  </a:t>
            </a:r>
          </a:p>
          <a:p>
            <a:endParaRPr lang="en-US" sz="18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31454"/>
            <a:ext cx="7291039" cy="339587"/>
          </a:xfrm>
        </p:spPr>
        <p:txBody>
          <a:bodyPr/>
          <a:lstStyle/>
          <a:p>
            <a:r>
              <a:rPr lang="en-US" i="1" dirty="0">
                <a:latin typeface="Arial"/>
                <a:cs typeface="Arial"/>
              </a:rPr>
              <a:t>How</a:t>
            </a:r>
            <a:r>
              <a:rPr lang="en-US" dirty="0">
                <a:latin typeface="Arial"/>
                <a:cs typeface="Arial"/>
              </a:rPr>
              <a:t> can you support that partnership?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0D3B98-4684-4FEE-984F-D69F0E071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578" y="2464792"/>
            <a:ext cx="2362809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54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324</Words>
  <Application>Microsoft Office PowerPoint</Application>
  <PresentationFormat>On-screen Show (16:9)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Calluna Light</vt:lpstr>
      <vt:lpstr>Calluna Sans</vt:lpstr>
      <vt:lpstr>Calluna Sans Light</vt:lpstr>
      <vt:lpstr>Courier New</vt:lpstr>
      <vt:lpstr>Times</vt:lpstr>
      <vt:lpstr>Office Theme</vt:lpstr>
      <vt:lpstr>Engaging our Colleagues with  Lutheran Tradition in Higher Education:</vt:lpstr>
      <vt:lpstr>Key questions:</vt:lpstr>
      <vt:lpstr>Where are there opportunities for engagement?</vt:lpstr>
      <vt:lpstr>Where are there opportunities?</vt:lpstr>
      <vt:lpstr>Who are your natural partners?</vt:lpstr>
      <vt:lpstr>How can you support that partnership?</vt:lpstr>
    </vt:vector>
  </TitlesOfParts>
  <Company>St. Olaf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St. Olaf User</dc:creator>
  <cp:lastModifiedBy>Delmont Beld</cp:lastModifiedBy>
  <cp:revision>25</cp:revision>
  <dcterms:created xsi:type="dcterms:W3CDTF">2017-07-12T14:51:18Z</dcterms:created>
  <dcterms:modified xsi:type="dcterms:W3CDTF">2021-06-15T19:48:45Z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579004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