
<file path=[Content_Types].xml><?xml version="1.0" encoding="utf-8"?>
<Types xmlns="http://schemas.openxmlformats.org/package/2006/content-types">
  <Default ContentType="image/jpeg" Extension="jp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package.core-properties+xml" PartName="/docProps/core.xml"/>
  <Override ContentType="application/vnd.openxmlformats-officedocument.extended-properties+xml" PartName="/docProps/app.xml"/>
  <Default ContentType="image/jpeg" Extension="jpeg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app.xml" Type="http://schemas.openxmlformats.org/officeDocument/2006/relationships/extended-properties"/><Relationship Id="rId2" Target="docProps/core.xml" Type="http://schemas.openxmlformats.org/package/2006/relationships/metadata/core-properties"/><Relationship Id="rId1" Target="ppt/presentation.xml" Type="http://schemas.openxmlformats.org/officeDocument/2006/relationships/officeDocument"/><Relationship Id="rId4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61" r:id="rId5"/>
    <p:sldId id="262" r:id="rId6"/>
    <p:sldId id="263" r:id="rId7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A026"/>
    <a:srgbClr val="E2A0F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705"/>
  </p:normalViewPr>
  <p:slideViewPr>
    <p:cSldViewPr snapToGrid="0" snapToObjects="1">
      <p:cViewPr varScale="1">
        <p:scale>
          <a:sx n="103" d="100"/>
          <a:sy n="103" d="100"/>
        </p:scale>
        <p:origin x="802" y="77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1989759"/>
            <a:ext cx="7772400" cy="339587"/>
          </a:xfrm>
        </p:spPr>
        <p:txBody>
          <a:bodyPr>
            <a:normAutofit/>
          </a:bodyPr>
          <a:lstStyle>
            <a:lvl1pPr>
              <a:defRPr sz="3600" b="1">
                <a:solidFill>
                  <a:schemeClr val="bg1"/>
                </a:solidFill>
                <a:latin typeface="Calluna Sans"/>
                <a:cs typeface="Calluna Sans"/>
              </a:defRPr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2461426"/>
            <a:ext cx="6400800" cy="477521"/>
          </a:xfrm>
        </p:spPr>
        <p:txBody>
          <a:bodyPr>
            <a:normAutofit/>
          </a:bodyPr>
          <a:lstStyle>
            <a:lvl1pPr marL="0" indent="0" algn="ctr">
              <a:buNone/>
              <a:defRPr sz="2400" i="1">
                <a:solidFill>
                  <a:srgbClr val="FFFFFF"/>
                </a:solidFill>
                <a:latin typeface="Calluna Sans"/>
                <a:cs typeface="Calluna San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Subtitle</a:t>
            </a:r>
          </a:p>
        </p:txBody>
      </p:sp>
      <p:sp>
        <p:nvSpPr>
          <p:cNvPr id="8" name="Subtitle 2"/>
          <p:cNvSpPr txBox="1">
            <a:spLocks/>
          </p:cNvSpPr>
          <p:nvPr userDrawn="1"/>
        </p:nvSpPr>
        <p:spPr>
          <a:xfrm>
            <a:off x="1371600" y="3045627"/>
            <a:ext cx="6400800" cy="4775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800" dirty="0">
              <a:latin typeface="Calluna Sans Light"/>
              <a:cs typeface="Calluna Sans Light"/>
            </a:endParaRPr>
          </a:p>
        </p:txBody>
      </p:sp>
    </p:spTree>
    <p:extLst>
      <p:ext uri="{BB962C8B-B14F-4D97-AF65-F5344CB8AC3E}">
        <p14:creationId xmlns:p14="http://schemas.microsoft.com/office/powerpoint/2010/main" val="28087890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381000" y="631245"/>
            <a:ext cx="1986280" cy="339587"/>
          </a:xfrm>
        </p:spPr>
        <p:txBody>
          <a:bodyPr>
            <a:noAutofit/>
          </a:bodyPr>
          <a:lstStyle>
            <a:lvl1pPr algn="l">
              <a:defRPr sz="2400" b="1">
                <a:solidFill>
                  <a:schemeClr val="tx1"/>
                </a:solidFill>
                <a:latin typeface="Calluna Sans"/>
                <a:cs typeface="Calluna Sans"/>
              </a:defRPr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8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81000" y="1039026"/>
            <a:ext cx="6090920" cy="1917534"/>
          </a:xfrm>
        </p:spPr>
        <p:txBody>
          <a:bodyPr>
            <a:normAutofit/>
          </a:bodyPr>
          <a:lstStyle>
            <a:lvl1pPr marL="0" indent="0" algn="l">
              <a:buNone/>
              <a:defRPr sz="1600" i="0">
                <a:solidFill>
                  <a:srgbClr val="000000"/>
                </a:solidFill>
                <a:latin typeface="Calluna Light"/>
                <a:cs typeface="Calluna Ligh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err="1"/>
              <a:t>Lorem</a:t>
            </a:r>
            <a:r>
              <a:rPr lang="en-US" dirty="0"/>
              <a:t> </a:t>
            </a:r>
            <a:r>
              <a:rPr lang="en-US" dirty="0" err="1"/>
              <a:t>ipsum</a:t>
            </a:r>
            <a:r>
              <a:rPr lang="en-US" dirty="0"/>
              <a:t>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consectetuer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</a:t>
            </a:r>
            <a:r>
              <a:rPr lang="en-US" dirty="0" err="1"/>
              <a:t>sed</a:t>
            </a:r>
            <a:r>
              <a:rPr lang="en-US" dirty="0"/>
              <a:t> </a:t>
            </a:r>
            <a:r>
              <a:rPr lang="en-US" dirty="0" err="1"/>
              <a:t>diam</a:t>
            </a:r>
            <a:r>
              <a:rPr lang="en-US" dirty="0"/>
              <a:t> </a:t>
            </a:r>
            <a:r>
              <a:rPr lang="en-US" dirty="0" err="1"/>
              <a:t>nonummy</a:t>
            </a:r>
            <a:r>
              <a:rPr lang="en-US" dirty="0"/>
              <a:t> </a:t>
            </a:r>
            <a:r>
              <a:rPr lang="en-US" dirty="0" err="1"/>
              <a:t>nibh</a:t>
            </a:r>
            <a:r>
              <a:rPr lang="en-US" dirty="0"/>
              <a:t> </a:t>
            </a:r>
            <a:r>
              <a:rPr lang="en-US" dirty="0" err="1"/>
              <a:t>euismod</a:t>
            </a:r>
            <a:r>
              <a:rPr lang="en-US" dirty="0"/>
              <a:t> </a:t>
            </a:r>
            <a:r>
              <a:rPr lang="en-US" dirty="0" err="1"/>
              <a:t>tincidunt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laoreet</a:t>
            </a:r>
            <a:r>
              <a:rPr lang="en-US" dirty="0"/>
              <a:t> </a:t>
            </a:r>
            <a:r>
              <a:rPr lang="en-US" dirty="0" err="1"/>
              <a:t>dolore</a:t>
            </a:r>
            <a:r>
              <a:rPr lang="en-US" dirty="0"/>
              <a:t> magna </a:t>
            </a:r>
            <a:r>
              <a:rPr lang="en-US" dirty="0" err="1"/>
              <a:t>aliquam</a:t>
            </a:r>
            <a:r>
              <a:rPr lang="en-US" dirty="0"/>
              <a:t> </a:t>
            </a:r>
            <a:r>
              <a:rPr lang="en-US" dirty="0" err="1"/>
              <a:t>erat</a:t>
            </a:r>
            <a:r>
              <a:rPr lang="en-US" dirty="0"/>
              <a:t> </a:t>
            </a:r>
            <a:r>
              <a:rPr lang="en-US" dirty="0" err="1"/>
              <a:t>volutpat</a:t>
            </a:r>
            <a:r>
              <a:rPr lang="en-US" dirty="0"/>
              <a:t>.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wisi</a:t>
            </a:r>
            <a:r>
              <a:rPr lang="en-US" dirty="0"/>
              <a:t> </a:t>
            </a:r>
            <a:r>
              <a:rPr lang="en-US" dirty="0" err="1"/>
              <a:t>enim</a:t>
            </a:r>
            <a:r>
              <a:rPr lang="en-US" dirty="0"/>
              <a:t> ad minim </a:t>
            </a:r>
            <a:r>
              <a:rPr lang="en-US" dirty="0" err="1"/>
              <a:t>veniam</a:t>
            </a:r>
            <a:r>
              <a:rPr lang="en-US" dirty="0"/>
              <a:t>, </a:t>
            </a:r>
            <a:r>
              <a:rPr lang="en-US" dirty="0" err="1"/>
              <a:t>quis</a:t>
            </a:r>
            <a:r>
              <a:rPr lang="en-US" dirty="0"/>
              <a:t> </a:t>
            </a:r>
            <a:r>
              <a:rPr lang="en-US" dirty="0" err="1"/>
              <a:t>nostrud</a:t>
            </a:r>
            <a:r>
              <a:rPr lang="en-US" dirty="0"/>
              <a:t> </a:t>
            </a:r>
            <a:r>
              <a:rPr lang="en-US" dirty="0" err="1"/>
              <a:t>exerci</a:t>
            </a:r>
            <a:r>
              <a:rPr lang="en-US" dirty="0"/>
              <a:t> </a:t>
            </a:r>
            <a:r>
              <a:rPr lang="en-US" dirty="0" err="1"/>
              <a:t>tation</a:t>
            </a:r>
            <a:r>
              <a:rPr lang="en-US" dirty="0"/>
              <a:t> </a:t>
            </a:r>
            <a:r>
              <a:rPr lang="en-US" dirty="0" err="1"/>
              <a:t>ullamcorper</a:t>
            </a:r>
            <a:r>
              <a:rPr lang="en-US" dirty="0"/>
              <a:t> </a:t>
            </a:r>
            <a:r>
              <a:rPr lang="en-US" dirty="0" err="1"/>
              <a:t>suscipit</a:t>
            </a:r>
            <a:r>
              <a:rPr lang="en-US" dirty="0"/>
              <a:t> </a:t>
            </a:r>
            <a:r>
              <a:rPr lang="en-US" dirty="0" err="1"/>
              <a:t>lobortis</a:t>
            </a:r>
            <a:r>
              <a:rPr lang="en-US" dirty="0"/>
              <a:t> </a:t>
            </a:r>
            <a:r>
              <a:rPr lang="en-US" dirty="0" err="1"/>
              <a:t>nisl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aliquip</a:t>
            </a:r>
            <a:r>
              <a:rPr lang="en-US" dirty="0"/>
              <a:t> ex </a:t>
            </a:r>
            <a:r>
              <a:rPr lang="en-US" dirty="0" err="1"/>
              <a:t>ea</a:t>
            </a:r>
            <a:r>
              <a:rPr lang="en-US" dirty="0"/>
              <a:t> </a:t>
            </a:r>
            <a:r>
              <a:rPr lang="en-US" dirty="0" err="1"/>
              <a:t>commodo</a:t>
            </a:r>
            <a:r>
              <a:rPr lang="en-US" dirty="0"/>
              <a:t> </a:t>
            </a:r>
            <a:r>
              <a:rPr lang="en-US" dirty="0" err="1"/>
              <a:t>consequat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8043663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7200" y="2053591"/>
            <a:ext cx="4038600" cy="2762249"/>
          </a:xfrm>
        </p:spPr>
        <p:txBody>
          <a:bodyPr/>
          <a:lstStyle>
            <a:lvl1pPr>
              <a:defRPr sz="1600">
                <a:latin typeface="Calluna Light"/>
                <a:cs typeface="Calluna Light"/>
              </a:defRPr>
            </a:lvl1pPr>
            <a:lvl2pPr marL="800100" indent="-342900">
              <a:buFont typeface="Arial"/>
              <a:buChar char="•"/>
              <a:defRPr sz="1200">
                <a:latin typeface="Calluna Sans Light"/>
                <a:cs typeface="Calluna Sans Light"/>
              </a:defRPr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First level paragraph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381000" y="1484685"/>
            <a:ext cx="1986280" cy="339587"/>
          </a:xfrm>
        </p:spPr>
        <p:txBody>
          <a:bodyPr>
            <a:noAutofit/>
          </a:bodyPr>
          <a:lstStyle>
            <a:lvl1pPr algn="l">
              <a:defRPr sz="2400" b="1">
                <a:solidFill>
                  <a:schemeClr val="tx1"/>
                </a:solidFill>
                <a:latin typeface="Calluna Sans"/>
                <a:cs typeface="Calluna Sans"/>
              </a:defRPr>
            </a:lvl1pPr>
          </a:lstStyle>
          <a:p>
            <a:r>
              <a:rPr lang="en-US" dirty="0"/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34557806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4800600" y="631245"/>
            <a:ext cx="1986280" cy="339587"/>
          </a:xfrm>
        </p:spPr>
        <p:txBody>
          <a:bodyPr>
            <a:noAutofit/>
          </a:bodyPr>
          <a:lstStyle>
            <a:lvl1pPr algn="l">
              <a:defRPr sz="2400" b="1">
                <a:solidFill>
                  <a:schemeClr val="bg1"/>
                </a:solidFill>
                <a:latin typeface="Calluna Sans"/>
                <a:cs typeface="Calluna Sans"/>
              </a:defRPr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800600" y="1039026"/>
            <a:ext cx="2748280" cy="3400894"/>
          </a:xfrm>
        </p:spPr>
        <p:txBody>
          <a:bodyPr>
            <a:normAutofit/>
          </a:bodyPr>
          <a:lstStyle>
            <a:lvl1pPr marL="0" indent="0" algn="l">
              <a:buNone/>
              <a:defRPr sz="1400" i="0">
                <a:solidFill>
                  <a:srgbClr val="FFFFFF"/>
                </a:solidFill>
                <a:latin typeface="Calluna Sans Light"/>
                <a:cs typeface="Calluna Sans Ligh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err="1"/>
              <a:t>Lorem</a:t>
            </a:r>
            <a:r>
              <a:rPr lang="en-US" dirty="0"/>
              <a:t> </a:t>
            </a:r>
            <a:r>
              <a:rPr lang="en-US" dirty="0" err="1"/>
              <a:t>ipsum</a:t>
            </a:r>
            <a:r>
              <a:rPr lang="en-US" dirty="0"/>
              <a:t>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consectetuer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</a:t>
            </a:r>
            <a:r>
              <a:rPr lang="en-US" dirty="0" err="1"/>
              <a:t>sed</a:t>
            </a:r>
            <a:r>
              <a:rPr lang="en-US" dirty="0"/>
              <a:t> </a:t>
            </a:r>
            <a:r>
              <a:rPr lang="en-US" dirty="0" err="1"/>
              <a:t>diam</a:t>
            </a:r>
            <a:r>
              <a:rPr lang="en-US" dirty="0"/>
              <a:t> </a:t>
            </a:r>
            <a:r>
              <a:rPr lang="en-US" dirty="0" err="1"/>
              <a:t>nonummy</a:t>
            </a:r>
            <a:r>
              <a:rPr lang="en-US" dirty="0"/>
              <a:t> </a:t>
            </a:r>
            <a:r>
              <a:rPr lang="en-US" dirty="0" err="1"/>
              <a:t>nibh</a:t>
            </a:r>
            <a:r>
              <a:rPr lang="en-US" dirty="0"/>
              <a:t> </a:t>
            </a:r>
            <a:r>
              <a:rPr lang="en-US" dirty="0" err="1"/>
              <a:t>euismod</a:t>
            </a:r>
            <a:r>
              <a:rPr lang="en-US" dirty="0"/>
              <a:t> </a:t>
            </a:r>
            <a:r>
              <a:rPr lang="en-US" dirty="0" err="1"/>
              <a:t>tincidunt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laoreet</a:t>
            </a:r>
            <a:r>
              <a:rPr lang="en-US" dirty="0"/>
              <a:t> </a:t>
            </a:r>
            <a:r>
              <a:rPr lang="en-US" dirty="0" err="1"/>
              <a:t>dolore</a:t>
            </a:r>
            <a:r>
              <a:rPr lang="en-US" dirty="0"/>
              <a:t> magna </a:t>
            </a:r>
            <a:r>
              <a:rPr lang="en-US" dirty="0" err="1"/>
              <a:t>aliquam</a:t>
            </a:r>
            <a:r>
              <a:rPr lang="en-US" dirty="0"/>
              <a:t> </a:t>
            </a:r>
            <a:r>
              <a:rPr lang="en-US" dirty="0" err="1"/>
              <a:t>erat</a:t>
            </a:r>
            <a:r>
              <a:rPr lang="en-US" dirty="0"/>
              <a:t> </a:t>
            </a:r>
            <a:r>
              <a:rPr lang="en-US" dirty="0" err="1"/>
              <a:t>volutpat</a:t>
            </a:r>
            <a:r>
              <a:rPr lang="en-US" dirty="0"/>
              <a:t>.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wisi</a:t>
            </a:r>
            <a:r>
              <a:rPr lang="en-US" dirty="0"/>
              <a:t> </a:t>
            </a:r>
            <a:r>
              <a:rPr lang="en-US" dirty="0" err="1"/>
              <a:t>enim</a:t>
            </a:r>
            <a:r>
              <a:rPr lang="en-US" dirty="0"/>
              <a:t> ad minim </a:t>
            </a:r>
            <a:r>
              <a:rPr lang="en-US" dirty="0" err="1"/>
              <a:t>veniam</a:t>
            </a:r>
            <a:r>
              <a:rPr lang="en-US" dirty="0"/>
              <a:t>, </a:t>
            </a:r>
            <a:r>
              <a:rPr lang="en-US" dirty="0" err="1"/>
              <a:t>quis</a:t>
            </a:r>
            <a:r>
              <a:rPr lang="en-US" dirty="0"/>
              <a:t> </a:t>
            </a:r>
            <a:r>
              <a:rPr lang="en-US" dirty="0" err="1"/>
              <a:t>nostrud</a:t>
            </a:r>
            <a:r>
              <a:rPr lang="en-US" dirty="0"/>
              <a:t> </a:t>
            </a:r>
            <a:r>
              <a:rPr lang="en-US" dirty="0" err="1"/>
              <a:t>exerci</a:t>
            </a:r>
            <a:r>
              <a:rPr lang="en-US" dirty="0"/>
              <a:t> </a:t>
            </a:r>
            <a:r>
              <a:rPr lang="en-US" dirty="0" err="1"/>
              <a:t>tation</a:t>
            </a:r>
            <a:r>
              <a:rPr lang="en-US" dirty="0"/>
              <a:t> </a:t>
            </a:r>
            <a:r>
              <a:rPr lang="en-US" dirty="0" err="1"/>
              <a:t>ullamcorper</a:t>
            </a:r>
            <a:r>
              <a:rPr lang="en-US" dirty="0"/>
              <a:t> </a:t>
            </a:r>
            <a:r>
              <a:rPr lang="en-US" dirty="0" err="1"/>
              <a:t>suscipit</a:t>
            </a:r>
            <a:r>
              <a:rPr lang="en-US" dirty="0"/>
              <a:t> </a:t>
            </a:r>
            <a:r>
              <a:rPr lang="en-US" dirty="0" err="1"/>
              <a:t>lobortis</a:t>
            </a:r>
            <a:r>
              <a:rPr lang="en-US" dirty="0"/>
              <a:t> </a:t>
            </a:r>
            <a:r>
              <a:rPr lang="en-US" dirty="0" err="1"/>
              <a:t>nisl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aliquip</a:t>
            </a:r>
            <a:r>
              <a:rPr lang="en-US" dirty="0"/>
              <a:t> ex </a:t>
            </a:r>
            <a:r>
              <a:rPr lang="en-US" dirty="0" err="1"/>
              <a:t>ea</a:t>
            </a:r>
            <a:r>
              <a:rPr lang="en-US" dirty="0"/>
              <a:t> </a:t>
            </a:r>
            <a:r>
              <a:rPr lang="en-US" dirty="0" err="1"/>
              <a:t>commodo</a:t>
            </a:r>
            <a:r>
              <a:rPr lang="en-US" dirty="0"/>
              <a:t> </a:t>
            </a:r>
            <a:r>
              <a:rPr lang="en-US" dirty="0" err="1"/>
              <a:t>consequat</a:t>
            </a:r>
            <a:r>
              <a:rPr lang="en-US" dirty="0"/>
              <a:t>. </a:t>
            </a:r>
          </a:p>
        </p:txBody>
      </p:sp>
      <p:pic>
        <p:nvPicPr>
          <p:cNvPr id="10" name="Picture 9" descr="Commencement-087.jpg"/>
          <p:cNvPicPr>
            <a:picLocks noChangeAspect="1"/>
          </p:cNvPicPr>
          <p:nvPr userDrawn="1"/>
        </p:nvPicPr>
        <p:blipFill rotWithShape="1"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254" r="18487"/>
          <a:stretch/>
        </p:blipFill>
        <p:spPr>
          <a:xfrm>
            <a:off x="0" y="0"/>
            <a:ext cx="4572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3082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ctrTitle" hasCustomPrompt="1"/>
          </p:nvPr>
        </p:nvSpPr>
        <p:spPr>
          <a:xfrm>
            <a:off x="350520" y="631245"/>
            <a:ext cx="1986280" cy="339587"/>
          </a:xfrm>
        </p:spPr>
        <p:txBody>
          <a:bodyPr>
            <a:noAutofit/>
          </a:bodyPr>
          <a:lstStyle>
            <a:lvl1pPr algn="l">
              <a:defRPr sz="2400" b="1">
                <a:solidFill>
                  <a:schemeClr val="bg1"/>
                </a:solidFill>
                <a:latin typeface="Calluna Sans"/>
                <a:cs typeface="Calluna Sans"/>
              </a:defRPr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11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50520" y="1039026"/>
            <a:ext cx="2748280" cy="3400894"/>
          </a:xfrm>
        </p:spPr>
        <p:txBody>
          <a:bodyPr>
            <a:normAutofit/>
          </a:bodyPr>
          <a:lstStyle>
            <a:lvl1pPr marL="0" indent="0" algn="l">
              <a:buNone/>
              <a:defRPr sz="1400" i="0">
                <a:solidFill>
                  <a:srgbClr val="FFFFFF"/>
                </a:solidFill>
                <a:latin typeface="Calluna Sans Light"/>
                <a:cs typeface="Calluna Sans Ligh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err="1"/>
              <a:t>Lorem</a:t>
            </a:r>
            <a:r>
              <a:rPr lang="en-US" dirty="0"/>
              <a:t> </a:t>
            </a:r>
            <a:r>
              <a:rPr lang="en-US" dirty="0" err="1"/>
              <a:t>ipsum</a:t>
            </a:r>
            <a:r>
              <a:rPr lang="en-US" dirty="0"/>
              <a:t>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consectetuer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</a:t>
            </a:r>
            <a:r>
              <a:rPr lang="en-US" dirty="0" err="1"/>
              <a:t>sed</a:t>
            </a:r>
            <a:r>
              <a:rPr lang="en-US" dirty="0"/>
              <a:t> </a:t>
            </a:r>
            <a:r>
              <a:rPr lang="en-US" dirty="0" err="1"/>
              <a:t>diam</a:t>
            </a:r>
            <a:r>
              <a:rPr lang="en-US" dirty="0"/>
              <a:t> </a:t>
            </a:r>
            <a:r>
              <a:rPr lang="en-US" dirty="0" err="1"/>
              <a:t>nonummy</a:t>
            </a:r>
            <a:r>
              <a:rPr lang="en-US" dirty="0"/>
              <a:t> </a:t>
            </a:r>
            <a:r>
              <a:rPr lang="en-US" dirty="0" err="1"/>
              <a:t>nibh</a:t>
            </a:r>
            <a:r>
              <a:rPr lang="en-US" dirty="0"/>
              <a:t> </a:t>
            </a:r>
            <a:r>
              <a:rPr lang="en-US" dirty="0" err="1"/>
              <a:t>euismod</a:t>
            </a:r>
            <a:r>
              <a:rPr lang="en-US" dirty="0"/>
              <a:t> </a:t>
            </a:r>
            <a:r>
              <a:rPr lang="en-US" dirty="0" err="1"/>
              <a:t>tincidunt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laoreet</a:t>
            </a:r>
            <a:r>
              <a:rPr lang="en-US" dirty="0"/>
              <a:t> </a:t>
            </a:r>
            <a:r>
              <a:rPr lang="en-US" dirty="0" err="1"/>
              <a:t>dolore</a:t>
            </a:r>
            <a:r>
              <a:rPr lang="en-US" dirty="0"/>
              <a:t> magna </a:t>
            </a:r>
            <a:r>
              <a:rPr lang="en-US" dirty="0" err="1"/>
              <a:t>aliquam</a:t>
            </a:r>
            <a:r>
              <a:rPr lang="en-US" dirty="0"/>
              <a:t> </a:t>
            </a:r>
            <a:r>
              <a:rPr lang="en-US" dirty="0" err="1"/>
              <a:t>erat</a:t>
            </a:r>
            <a:r>
              <a:rPr lang="en-US" dirty="0"/>
              <a:t> </a:t>
            </a:r>
            <a:r>
              <a:rPr lang="en-US" dirty="0" err="1"/>
              <a:t>volutpat</a:t>
            </a:r>
            <a:r>
              <a:rPr lang="en-US" dirty="0"/>
              <a:t>.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wisi</a:t>
            </a:r>
            <a:r>
              <a:rPr lang="en-US" dirty="0"/>
              <a:t> </a:t>
            </a:r>
            <a:r>
              <a:rPr lang="en-US" dirty="0" err="1"/>
              <a:t>enim</a:t>
            </a:r>
            <a:r>
              <a:rPr lang="en-US" dirty="0"/>
              <a:t> ad minim </a:t>
            </a:r>
            <a:r>
              <a:rPr lang="en-US" dirty="0" err="1"/>
              <a:t>veniam</a:t>
            </a:r>
            <a:r>
              <a:rPr lang="en-US" dirty="0"/>
              <a:t>, </a:t>
            </a:r>
            <a:r>
              <a:rPr lang="en-US" dirty="0" err="1"/>
              <a:t>quis</a:t>
            </a:r>
            <a:r>
              <a:rPr lang="en-US" dirty="0"/>
              <a:t> </a:t>
            </a:r>
            <a:r>
              <a:rPr lang="en-US" dirty="0" err="1"/>
              <a:t>nostrud</a:t>
            </a:r>
            <a:r>
              <a:rPr lang="en-US" dirty="0"/>
              <a:t> </a:t>
            </a:r>
            <a:r>
              <a:rPr lang="en-US" dirty="0" err="1"/>
              <a:t>exerci</a:t>
            </a:r>
            <a:r>
              <a:rPr lang="en-US" dirty="0"/>
              <a:t> </a:t>
            </a:r>
            <a:r>
              <a:rPr lang="en-US" dirty="0" err="1"/>
              <a:t>tation</a:t>
            </a:r>
            <a:r>
              <a:rPr lang="en-US" dirty="0"/>
              <a:t> </a:t>
            </a:r>
            <a:r>
              <a:rPr lang="en-US" dirty="0" err="1"/>
              <a:t>ullamcorper</a:t>
            </a:r>
            <a:r>
              <a:rPr lang="en-US" dirty="0"/>
              <a:t> </a:t>
            </a:r>
            <a:r>
              <a:rPr lang="en-US" dirty="0" err="1"/>
              <a:t>suscipit</a:t>
            </a:r>
            <a:r>
              <a:rPr lang="en-US" dirty="0"/>
              <a:t> </a:t>
            </a:r>
            <a:r>
              <a:rPr lang="en-US" dirty="0" err="1"/>
              <a:t>lobortis</a:t>
            </a:r>
            <a:r>
              <a:rPr lang="en-US" dirty="0"/>
              <a:t> </a:t>
            </a:r>
            <a:r>
              <a:rPr lang="en-US" dirty="0" err="1"/>
              <a:t>nisl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aliquip</a:t>
            </a:r>
            <a:r>
              <a:rPr lang="en-US" dirty="0"/>
              <a:t> ex </a:t>
            </a:r>
            <a:r>
              <a:rPr lang="en-US" dirty="0" err="1"/>
              <a:t>ea</a:t>
            </a:r>
            <a:r>
              <a:rPr lang="en-US" dirty="0"/>
              <a:t> </a:t>
            </a:r>
            <a:r>
              <a:rPr lang="en-US" dirty="0" err="1"/>
              <a:t>commodo</a:t>
            </a:r>
            <a:r>
              <a:rPr lang="en-US" dirty="0"/>
              <a:t> </a:t>
            </a:r>
            <a:r>
              <a:rPr lang="en-US" dirty="0" err="1"/>
              <a:t>consequat</a:t>
            </a:r>
            <a:r>
              <a:rPr lang="en-US" dirty="0"/>
              <a:t>. </a:t>
            </a:r>
          </a:p>
        </p:txBody>
      </p:sp>
      <p:pic>
        <p:nvPicPr>
          <p:cNvPr id="12" name="Picture 11" descr="Commencement-087.jpg"/>
          <p:cNvPicPr>
            <a:picLocks noChangeAspect="1"/>
          </p:cNvPicPr>
          <p:nvPr userDrawn="1"/>
        </p:nvPicPr>
        <p:blipFill rotWithShape="1"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254" r="18487"/>
          <a:stretch/>
        </p:blipFill>
        <p:spPr>
          <a:xfrm>
            <a:off x="4572000" y="0"/>
            <a:ext cx="4572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08397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1C80BD-D54B-FE4B-A0CC-1AFFAF96E706}" type="datetimeFigureOut">
              <a:rPr lang="en-US" smtClean="0"/>
              <a:t>6/15/2021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A54F29-FE7A-4844-9E43-450CA734FD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49382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 ?><Relationships xmlns="http://schemas.openxmlformats.org/package/2006/relationships"><Relationship Id="rId2" Target="../media/image6.jpeg" Type="http://schemas.openxmlformats.org/officeDocument/2006/relationships/image"/><Relationship Id="rId1" Target="../slideLayouts/slideLayout3.xml" Type="http://schemas.openxmlformats.org/officeDocument/2006/relationships/slideLayout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 ?><Relationships xmlns="http://schemas.openxmlformats.org/package/2006/relationships"><Relationship Id="rId2" Target="../media/image7.jpeg" Type="http://schemas.openxmlformats.org/officeDocument/2006/relationships/image"/><Relationship Id="rId1" Target="../slideLayouts/slideLayout3.xml" Type="http://schemas.openxmlformats.org/officeDocument/2006/relationships/slideLayout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3200" dirty="0">
                <a:latin typeface="Arial"/>
                <a:cs typeface="Arial"/>
              </a:rPr>
              <a:t>Engaging our Colleagues with </a:t>
            </a:r>
            <a:br>
              <a:rPr lang="en-US" sz="3200" dirty="0">
                <a:latin typeface="Arial"/>
                <a:cs typeface="Arial"/>
              </a:rPr>
            </a:br>
            <a:r>
              <a:rPr lang="en-US" sz="3200" dirty="0">
                <a:latin typeface="Arial"/>
                <a:cs typeface="Arial"/>
              </a:rPr>
              <a:t>Lutheran Tradition in Higher Education: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938947"/>
            <a:ext cx="7772400" cy="477521"/>
          </a:xfrm>
        </p:spPr>
        <p:txBody>
          <a:bodyPr>
            <a:normAutofit/>
          </a:bodyPr>
          <a:lstStyle/>
          <a:p>
            <a:r>
              <a:rPr lang="en-US" dirty="0">
                <a:latin typeface="Arial"/>
                <a:cs typeface="Arial"/>
              </a:rPr>
              <a:t>Capacity-Building through Collaborative Infusion </a:t>
            </a:r>
          </a:p>
        </p:txBody>
      </p:sp>
    </p:spTree>
    <p:extLst>
      <p:ext uri="{BB962C8B-B14F-4D97-AF65-F5344CB8AC3E}">
        <p14:creationId xmlns:p14="http://schemas.microsoft.com/office/powerpoint/2010/main" val="14649063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631245"/>
            <a:ext cx="6090920" cy="339587"/>
          </a:xfrm>
        </p:spPr>
        <p:txBody>
          <a:bodyPr/>
          <a:lstStyle/>
          <a:p>
            <a:r>
              <a:rPr lang="en-US" dirty="0">
                <a:latin typeface="Arial"/>
                <a:cs typeface="Arial"/>
              </a:rPr>
              <a:t>Key questions: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0999" y="1039025"/>
            <a:ext cx="7774259" cy="3079491"/>
          </a:xfrm>
        </p:spPr>
        <p:txBody>
          <a:bodyPr/>
          <a:lstStyle/>
          <a:p>
            <a:pPr marL="342900" indent="-342900">
              <a:buAutoNum type="arabicPeriod"/>
            </a:pPr>
            <a:r>
              <a:rPr lang="en-US" b="1" dirty="0">
                <a:latin typeface="Times"/>
                <a:cs typeface="Times"/>
              </a:rPr>
              <a:t>Why</a:t>
            </a:r>
            <a:r>
              <a:rPr lang="en-US" dirty="0">
                <a:latin typeface="Times"/>
                <a:cs typeface="Times"/>
              </a:rPr>
              <a:t> do you want to engage your colleagues with your institution’s Lutheran tradition?</a:t>
            </a:r>
          </a:p>
          <a:p>
            <a:pPr marL="400050"/>
            <a:r>
              <a:rPr lang="en-US" i="1" dirty="0">
                <a:latin typeface="Times"/>
                <a:cs typeface="Times"/>
              </a:rPr>
              <a:t>Recruitment?   Inclusion?   Distinctiveness?  Mission-affinity?  Alumni engagement?</a:t>
            </a:r>
          </a:p>
          <a:p>
            <a:endParaRPr lang="en-US" i="1" dirty="0">
              <a:latin typeface="Times"/>
              <a:cs typeface="Times"/>
            </a:endParaRPr>
          </a:p>
          <a:p>
            <a:pPr marL="342900" indent="-342900">
              <a:buAutoNum type="arabicPeriod" startAt="2"/>
            </a:pPr>
            <a:r>
              <a:rPr lang="en-US" b="1" dirty="0">
                <a:latin typeface="Times"/>
                <a:cs typeface="Times"/>
              </a:rPr>
              <a:t>Where</a:t>
            </a:r>
            <a:r>
              <a:rPr lang="en-US" dirty="0">
                <a:latin typeface="Times"/>
                <a:cs typeface="Times"/>
              </a:rPr>
              <a:t> are there opportunities for engagement that fit your “why”? </a:t>
            </a:r>
          </a:p>
          <a:p>
            <a:endParaRPr lang="en-US" dirty="0">
              <a:latin typeface="Times"/>
              <a:cs typeface="Times"/>
            </a:endParaRPr>
          </a:p>
          <a:p>
            <a:pPr marL="342900" indent="-342900">
              <a:buAutoNum type="arabicPeriod" startAt="3"/>
            </a:pPr>
            <a:r>
              <a:rPr lang="en-US" b="1" dirty="0">
                <a:latin typeface="Times"/>
                <a:cs typeface="Times"/>
              </a:rPr>
              <a:t>Who</a:t>
            </a:r>
            <a:r>
              <a:rPr lang="en-US" dirty="0">
                <a:latin typeface="Times"/>
                <a:cs typeface="Times"/>
              </a:rPr>
              <a:t> are your natural partners for these opportunities?</a:t>
            </a:r>
          </a:p>
          <a:p>
            <a:pPr marL="342900" indent="-342900">
              <a:buAutoNum type="arabicPeriod" startAt="3"/>
            </a:pPr>
            <a:endParaRPr lang="en-US" dirty="0">
              <a:latin typeface="Times"/>
              <a:cs typeface="Times"/>
            </a:endParaRPr>
          </a:p>
          <a:p>
            <a:pPr marL="341313" indent="-341313"/>
            <a:r>
              <a:rPr lang="en-US" b="1" dirty="0">
                <a:latin typeface="Times"/>
                <a:cs typeface="Times"/>
              </a:rPr>
              <a:t>4.	How </a:t>
            </a:r>
            <a:r>
              <a:rPr lang="en-US" dirty="0">
                <a:latin typeface="Times"/>
                <a:cs typeface="Times"/>
              </a:rPr>
              <a:t>can you support that partnership?  </a:t>
            </a:r>
            <a:endParaRPr lang="en-US" b="1" dirty="0">
              <a:latin typeface="Times"/>
              <a:cs typeface="Times"/>
            </a:endParaRPr>
          </a:p>
        </p:txBody>
      </p:sp>
    </p:spTree>
    <p:extLst>
      <p:ext uri="{BB962C8B-B14F-4D97-AF65-F5344CB8AC3E}">
        <p14:creationId xmlns:p14="http://schemas.microsoft.com/office/powerpoint/2010/main" val="16183288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457200" y="1851103"/>
            <a:ext cx="8270488" cy="29647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1800" i="1" dirty="0">
                <a:latin typeface="Times"/>
                <a:cs typeface="Times"/>
              </a:rPr>
              <a:t>Ongoing:</a:t>
            </a:r>
          </a:p>
          <a:p>
            <a:pPr marL="230188" indent="-230188">
              <a:buFont typeface="Arial" panose="020B0604020202020204" pitchFamily="34" charset="0"/>
              <a:buChar char="•"/>
            </a:pPr>
            <a:r>
              <a:rPr lang="en-US" sz="1800" b="1" dirty="0">
                <a:latin typeface="Times"/>
                <a:cs typeface="Times"/>
              </a:rPr>
              <a:t>Hiring process</a:t>
            </a:r>
            <a:r>
              <a:rPr lang="en-US" sz="1800" dirty="0">
                <a:latin typeface="Times"/>
                <a:cs typeface="Times"/>
              </a:rPr>
              <a:t> – job posting with links, prompt for candidates (benefits readers)</a:t>
            </a:r>
          </a:p>
          <a:p>
            <a:pPr marL="230188" indent="-230188">
              <a:buFont typeface="Arial" panose="020B0604020202020204" pitchFamily="34" charset="0"/>
              <a:buChar char="•"/>
            </a:pPr>
            <a:r>
              <a:rPr lang="en-US" sz="1800" b="1" dirty="0">
                <a:latin typeface="Times"/>
                <a:cs typeface="Times"/>
              </a:rPr>
              <a:t>Admissions</a:t>
            </a:r>
            <a:r>
              <a:rPr lang="en-US" sz="1800" dirty="0">
                <a:latin typeface="Times"/>
                <a:cs typeface="Times"/>
              </a:rPr>
              <a:t> – website, tours, communications with families</a:t>
            </a:r>
          </a:p>
          <a:p>
            <a:pPr marL="230188" indent="-230188">
              <a:buFont typeface="Arial" panose="020B0604020202020204" pitchFamily="34" charset="0"/>
              <a:buChar char="•"/>
            </a:pPr>
            <a:r>
              <a:rPr lang="en-US" sz="1800" b="1" dirty="0">
                <a:latin typeface="Times"/>
                <a:cs typeface="Times"/>
              </a:rPr>
              <a:t>Advisor training</a:t>
            </a:r>
            <a:r>
              <a:rPr lang="en-US" sz="1800" dirty="0">
                <a:latin typeface="Times"/>
                <a:cs typeface="Times"/>
              </a:rPr>
              <a:t> – frame for discussions about vocation (NSSE item!)</a:t>
            </a:r>
          </a:p>
          <a:p>
            <a:pPr marL="230188" indent="-230188">
              <a:buFont typeface="Arial" panose="020B0604020202020204" pitchFamily="34" charset="0"/>
              <a:buChar char="•"/>
            </a:pPr>
            <a:r>
              <a:rPr lang="en-US" sz="1800" b="1" dirty="0">
                <a:latin typeface="Times"/>
                <a:cs typeface="Times"/>
              </a:rPr>
              <a:t>Orientation</a:t>
            </a:r>
            <a:r>
              <a:rPr lang="en-US" sz="1800" dirty="0">
                <a:latin typeface="Times"/>
                <a:cs typeface="Times"/>
              </a:rPr>
              <a:t> – new year-long staff orientation program</a:t>
            </a:r>
          </a:p>
          <a:p>
            <a:pPr marL="230188" indent="-230188">
              <a:buFont typeface="Arial" panose="020B0604020202020204" pitchFamily="34" charset="0"/>
              <a:buChar char="•"/>
            </a:pPr>
            <a:r>
              <a:rPr lang="en-US" sz="1800" b="1" i="1" dirty="0">
                <a:latin typeface="Times"/>
                <a:cs typeface="Times"/>
              </a:rPr>
              <a:t>Post</a:t>
            </a:r>
            <a:r>
              <a:rPr lang="en-US" sz="1800" b="1" dirty="0">
                <a:latin typeface="Times"/>
                <a:cs typeface="Times"/>
              </a:rPr>
              <a:t>-orientation</a:t>
            </a:r>
            <a:r>
              <a:rPr lang="en-US" sz="1800" dirty="0">
                <a:latin typeface="Times"/>
                <a:cs typeface="Times"/>
              </a:rPr>
              <a:t> – mentorship programs (faculty/staff), first-year experience</a:t>
            </a:r>
          </a:p>
          <a:p>
            <a:pPr marL="230188" indent="-230188">
              <a:buFont typeface="Arial" panose="020B0604020202020204" pitchFamily="34" charset="0"/>
              <a:buChar char="•"/>
            </a:pPr>
            <a:r>
              <a:rPr lang="en-US" sz="1800" b="1" dirty="0">
                <a:latin typeface="Times"/>
                <a:cs typeface="Times"/>
              </a:rPr>
              <a:t>Tenure/promotion dossier </a:t>
            </a:r>
            <a:r>
              <a:rPr lang="en-US" sz="1800" dirty="0">
                <a:latin typeface="Times"/>
                <a:cs typeface="Times"/>
              </a:rPr>
              <a:t>– candidate statements reflecting on mission</a:t>
            </a:r>
          </a:p>
          <a:p>
            <a:pPr marL="230188" indent="-230188">
              <a:buFont typeface="Arial" panose="020B0604020202020204" pitchFamily="34" charset="0"/>
              <a:buChar char="•"/>
            </a:pPr>
            <a:r>
              <a:rPr lang="en-US" sz="1800" b="1" dirty="0">
                <a:latin typeface="Times"/>
                <a:cs typeface="Times"/>
              </a:rPr>
              <a:t>Annual review/performance evaluation </a:t>
            </a:r>
            <a:r>
              <a:rPr lang="en-US" sz="1800" dirty="0">
                <a:latin typeface="Times"/>
                <a:cs typeface="Times"/>
              </a:rPr>
              <a:t>– question </a:t>
            </a:r>
            <a:r>
              <a:rPr lang="en-US" sz="1800">
                <a:latin typeface="Times"/>
                <a:cs typeface="Times"/>
              </a:rPr>
              <a:t>about contributions to mission</a:t>
            </a:r>
            <a:endParaRPr lang="en-US" sz="1800" b="1" dirty="0">
              <a:latin typeface="Times"/>
              <a:cs typeface="Times"/>
            </a:endParaRPr>
          </a:p>
          <a:p>
            <a:pPr marL="230188" indent="-230188">
              <a:buFont typeface="Arial" panose="020B0604020202020204" pitchFamily="34" charset="0"/>
              <a:buChar char="•"/>
            </a:pPr>
            <a:r>
              <a:rPr lang="en-US" sz="1800" b="1" dirty="0">
                <a:latin typeface="Times"/>
                <a:cs typeface="Times"/>
              </a:rPr>
              <a:t>Alumni programming</a:t>
            </a:r>
            <a:r>
              <a:rPr lang="en-US" sz="1800" dirty="0">
                <a:latin typeface="Times"/>
                <a:cs typeface="Times"/>
              </a:rPr>
              <a:t> – sessions at homecoming/reunion, book groups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457200" y="1431454"/>
            <a:ext cx="7291039" cy="339587"/>
          </a:xfrm>
        </p:spPr>
        <p:txBody>
          <a:bodyPr/>
          <a:lstStyle/>
          <a:p>
            <a:r>
              <a:rPr lang="en-US" i="1" dirty="0">
                <a:latin typeface="Arial"/>
                <a:cs typeface="Arial"/>
              </a:rPr>
              <a:t>Where</a:t>
            </a:r>
            <a:r>
              <a:rPr lang="en-US" dirty="0">
                <a:latin typeface="Arial"/>
                <a:cs typeface="Arial"/>
              </a:rPr>
              <a:t> are there opportunities for engagement?</a:t>
            </a:r>
          </a:p>
        </p:txBody>
      </p:sp>
    </p:spTree>
    <p:extLst>
      <p:ext uri="{BB962C8B-B14F-4D97-AF65-F5344CB8AC3E}">
        <p14:creationId xmlns:p14="http://schemas.microsoft.com/office/powerpoint/2010/main" val="30099545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457200" y="1530635"/>
            <a:ext cx="8270488" cy="3494848"/>
          </a:xfrm>
        </p:spPr>
        <p:txBody>
          <a:bodyPr/>
          <a:lstStyle/>
          <a:p>
            <a:pPr marL="0" indent="0">
              <a:buNone/>
            </a:pPr>
            <a:r>
              <a:rPr lang="en-US" sz="1800" i="1" dirty="0">
                <a:latin typeface="Times"/>
                <a:cs typeface="Times"/>
              </a:rPr>
              <a:t>Ad hoc:</a:t>
            </a:r>
          </a:p>
          <a:p>
            <a:r>
              <a:rPr lang="en-US" sz="1800" b="1" dirty="0">
                <a:latin typeface="Times" panose="02020603050405020304" pitchFamily="18" charset="0"/>
                <a:cs typeface="Times" panose="02020603050405020304" pitchFamily="18" charset="0"/>
              </a:rPr>
              <a:t>Strategic moments: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600" dirty="0">
                <a:latin typeface="Times" panose="02020603050405020304" pitchFamily="18" charset="0"/>
                <a:cs typeface="Times" panose="02020603050405020304" pitchFamily="18" charset="0"/>
              </a:rPr>
              <a:t>Mission statement revision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600" dirty="0">
                <a:latin typeface="Times" panose="02020603050405020304" pitchFamily="18" charset="0"/>
                <a:cs typeface="Times" panose="02020603050405020304" pitchFamily="18" charset="0"/>
              </a:rPr>
              <a:t>Board of Regents Visioning Task Force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600" dirty="0">
                <a:latin typeface="Times" panose="02020603050405020304" pitchFamily="18" charset="0"/>
                <a:cs typeface="Times" panose="02020603050405020304" pitchFamily="18" charset="0"/>
              </a:rPr>
              <a:t>Curriculum revision</a:t>
            </a:r>
          </a:p>
          <a:p>
            <a:r>
              <a:rPr lang="en-US" sz="1800" b="1" dirty="0">
                <a:latin typeface="Times" panose="02020603050405020304" pitchFamily="18" charset="0"/>
                <a:cs typeface="Times" panose="02020603050405020304" pitchFamily="18" charset="0"/>
              </a:rPr>
              <a:t>Equity and inclusion</a:t>
            </a:r>
            <a:r>
              <a:rPr lang="en-US" sz="1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1800" b="1" dirty="0">
                <a:latin typeface="Times" panose="02020603050405020304" pitchFamily="18" charset="0"/>
                <a:cs typeface="Times" panose="02020603050405020304" pitchFamily="18" charset="0"/>
              </a:rPr>
              <a:t>work</a:t>
            </a:r>
            <a:r>
              <a:rPr lang="en-US" sz="18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</a:p>
          <a:p>
            <a:r>
              <a:rPr lang="en-US" sz="1800" b="1" dirty="0">
                <a:latin typeface="Times" panose="02020603050405020304" pitchFamily="18" charset="0"/>
                <a:cs typeface="Times" panose="02020603050405020304" pitchFamily="18" charset="0"/>
              </a:rPr>
              <a:t>Professional development </a:t>
            </a:r>
          </a:p>
          <a:p>
            <a:r>
              <a:rPr lang="en-US" sz="1800" b="1" dirty="0">
                <a:latin typeface="Times" panose="02020603050405020304" pitchFamily="18" charset="0"/>
                <a:cs typeface="Times" panose="02020603050405020304" pitchFamily="18" charset="0"/>
              </a:rPr>
              <a:t>Advancement/alumni relations</a:t>
            </a:r>
          </a:p>
          <a:p>
            <a:r>
              <a:rPr lang="en-US" sz="1800" b="1" dirty="0">
                <a:latin typeface="Times" panose="02020603050405020304" pitchFamily="18" charset="0"/>
                <a:cs typeface="Times" panose="02020603050405020304" pitchFamily="18" charset="0"/>
              </a:rPr>
              <a:t>Co-curricular programs and speakers</a:t>
            </a:r>
          </a:p>
          <a:p>
            <a:pPr marL="341313" indent="0">
              <a:buNone/>
            </a:pPr>
            <a:r>
              <a:rPr lang="en-US" dirty="0">
                <a:latin typeface="Times" panose="02020603050405020304" pitchFamily="18" charset="0"/>
                <a:cs typeface="Times" panose="02020603050405020304" pitchFamily="18" charset="0"/>
              </a:rPr>
              <a:t>Examples:  Patel, Duncan, Green</a:t>
            </a:r>
          </a:p>
          <a:p>
            <a:pPr marL="0" indent="0">
              <a:buNone/>
            </a:pPr>
            <a:endParaRPr lang="en-US" sz="1800" b="1" dirty="0">
              <a:latin typeface="Times" panose="02020603050405020304" pitchFamily="18" charset="0"/>
              <a:cs typeface="Times" panose="02020603050405020304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457200" y="1095964"/>
            <a:ext cx="7291039" cy="339587"/>
          </a:xfrm>
        </p:spPr>
        <p:txBody>
          <a:bodyPr/>
          <a:lstStyle/>
          <a:p>
            <a:r>
              <a:rPr lang="en-US" i="1" dirty="0">
                <a:latin typeface="Arial"/>
                <a:cs typeface="Arial"/>
              </a:rPr>
              <a:t>Where</a:t>
            </a:r>
            <a:r>
              <a:rPr lang="en-US" dirty="0">
                <a:latin typeface="Arial"/>
                <a:cs typeface="Arial"/>
              </a:rPr>
              <a:t> are there opportunities?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F931C5B-35FE-42AA-9A3F-0CFBB93921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07172" y="1523200"/>
            <a:ext cx="2341067" cy="33104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37092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457200" y="1851103"/>
            <a:ext cx="8270488" cy="2964738"/>
          </a:xfrm>
        </p:spPr>
        <p:txBody>
          <a:bodyPr>
            <a:normAutofit lnSpcReduction="10000"/>
          </a:bodyPr>
          <a:lstStyle/>
          <a:p>
            <a:pPr>
              <a:spcAft>
                <a:spcPts val="600"/>
              </a:spcAft>
            </a:pPr>
            <a:r>
              <a:rPr lang="en-US" sz="1800" dirty="0">
                <a:latin typeface="Times" panose="02020603050405020304" pitchFamily="18" charset="0"/>
                <a:cs typeface="Times" panose="02020603050405020304" pitchFamily="18" charset="0"/>
              </a:rPr>
              <a:t>Human Resources (job postings, staff orientation)</a:t>
            </a:r>
          </a:p>
          <a:p>
            <a:pPr>
              <a:spcAft>
                <a:spcPts val="600"/>
              </a:spcAft>
            </a:pPr>
            <a:r>
              <a:rPr lang="en-US" sz="1800" dirty="0">
                <a:latin typeface="Times" panose="02020603050405020304" pitchFamily="18" charset="0"/>
                <a:cs typeface="Times" panose="02020603050405020304" pitchFamily="18" charset="0"/>
              </a:rPr>
              <a:t>Admissions staff</a:t>
            </a:r>
          </a:p>
          <a:p>
            <a:pPr>
              <a:spcAft>
                <a:spcPts val="600"/>
              </a:spcAft>
            </a:pPr>
            <a:r>
              <a:rPr lang="en-US" sz="1800" dirty="0">
                <a:latin typeface="Times" panose="02020603050405020304" pitchFamily="18" charset="0"/>
                <a:cs typeface="Times" panose="02020603050405020304" pitchFamily="18" charset="0"/>
              </a:rPr>
              <a:t>Chief Diversity Officer/Equity and </a:t>
            </a:r>
            <a:r>
              <a:rPr lang="en-US" sz="1800">
                <a:latin typeface="Times" panose="02020603050405020304" pitchFamily="18" charset="0"/>
                <a:cs typeface="Times" panose="02020603050405020304" pitchFamily="18" charset="0"/>
              </a:rPr>
              <a:t>Inclusion staff</a:t>
            </a:r>
            <a:endParaRPr lang="en-US" sz="1800" dirty="0">
              <a:latin typeface="Times" panose="02020603050405020304" pitchFamily="18" charset="0"/>
              <a:cs typeface="Times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en-US" sz="1800" dirty="0">
                <a:latin typeface="Times" panose="02020603050405020304" pitchFamily="18" charset="0"/>
                <a:cs typeface="Times" panose="02020603050405020304" pitchFamily="18" charset="0"/>
              </a:rPr>
              <a:t>Student Life staff (student orientation, co-curricular programming)</a:t>
            </a:r>
          </a:p>
          <a:p>
            <a:pPr>
              <a:spcAft>
                <a:spcPts val="600"/>
              </a:spcAft>
            </a:pPr>
            <a:r>
              <a:rPr lang="en-US" sz="1800" dirty="0">
                <a:latin typeface="Times" panose="02020603050405020304" pitchFamily="18" charset="0"/>
                <a:cs typeface="Times" panose="02020603050405020304" pitchFamily="18" charset="0"/>
              </a:rPr>
              <a:t>Faculty developers (faculty orientation, chair training, curriculum revision, advising, pedagogy)</a:t>
            </a:r>
          </a:p>
          <a:p>
            <a:pPr>
              <a:spcAft>
                <a:spcPts val="600"/>
              </a:spcAft>
            </a:pPr>
            <a:r>
              <a:rPr lang="en-US" sz="1800" dirty="0">
                <a:latin typeface="Times" panose="02020603050405020304" pitchFamily="18" charset="0"/>
                <a:cs typeface="Times" panose="02020603050405020304" pitchFamily="18" charset="0"/>
              </a:rPr>
              <a:t>Task Forces and committees (mission revision, equity and inclusion work)</a:t>
            </a:r>
          </a:p>
          <a:p>
            <a:r>
              <a:rPr lang="en-US" sz="1800" dirty="0">
                <a:latin typeface="Times" panose="02020603050405020304" pitchFamily="18" charset="0"/>
                <a:cs typeface="Times" panose="02020603050405020304" pitchFamily="18" charset="0"/>
              </a:rPr>
              <a:t>Advancement and alumni staff</a:t>
            </a:r>
          </a:p>
          <a:p>
            <a:endParaRPr lang="en-US" sz="1800" dirty="0">
              <a:latin typeface="Times" panose="02020603050405020304" pitchFamily="18" charset="0"/>
              <a:cs typeface="Times" panose="02020603050405020304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457200" y="1431454"/>
            <a:ext cx="7291039" cy="339587"/>
          </a:xfrm>
        </p:spPr>
        <p:txBody>
          <a:bodyPr/>
          <a:lstStyle/>
          <a:p>
            <a:r>
              <a:rPr lang="en-US" i="1" dirty="0">
                <a:latin typeface="Arial"/>
                <a:cs typeface="Arial"/>
              </a:rPr>
              <a:t>Who</a:t>
            </a:r>
            <a:r>
              <a:rPr lang="en-US" dirty="0">
                <a:latin typeface="Arial"/>
                <a:cs typeface="Arial"/>
              </a:rPr>
              <a:t> are your natural partners?</a:t>
            </a:r>
          </a:p>
        </p:txBody>
      </p:sp>
    </p:spTree>
    <p:extLst>
      <p:ext uri="{BB962C8B-B14F-4D97-AF65-F5344CB8AC3E}">
        <p14:creationId xmlns:p14="http://schemas.microsoft.com/office/powerpoint/2010/main" val="368176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457200" y="1851103"/>
            <a:ext cx="8270488" cy="2964738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sz="1800" dirty="0">
                <a:latin typeface="Times" panose="02020603050405020304" pitchFamily="18" charset="0"/>
                <a:cs typeface="Times" panose="02020603050405020304" pitchFamily="18" charset="0"/>
              </a:rPr>
              <a:t>It helps to have a hub!</a:t>
            </a:r>
          </a:p>
          <a:p>
            <a:pPr>
              <a:spcAft>
                <a:spcPts val="600"/>
              </a:spcAft>
            </a:pPr>
            <a:r>
              <a:rPr lang="en-US" sz="1800" dirty="0">
                <a:latin typeface="Times" panose="02020603050405020304" pitchFamily="18" charset="0"/>
                <a:cs typeface="Times" panose="02020603050405020304" pitchFamily="18" charset="0"/>
              </a:rPr>
              <a:t>Website with key links and documents</a:t>
            </a:r>
          </a:p>
          <a:p>
            <a:pPr>
              <a:spcAft>
                <a:spcPts val="600"/>
              </a:spcAft>
            </a:pPr>
            <a:r>
              <a:rPr lang="en-US" sz="1800" dirty="0">
                <a:latin typeface="Times" panose="02020603050405020304" pitchFamily="18" charset="0"/>
                <a:cs typeface="Times" panose="02020603050405020304" pitchFamily="18" charset="0"/>
              </a:rPr>
              <a:t>“Tag lines”</a:t>
            </a:r>
          </a:p>
          <a:p>
            <a:pPr>
              <a:spcAft>
                <a:spcPts val="600"/>
              </a:spcAft>
            </a:pPr>
            <a:r>
              <a:rPr lang="en-US" sz="1800" dirty="0">
                <a:latin typeface="Times" panose="02020603050405020304" pitchFamily="18" charset="0"/>
                <a:cs typeface="Times" panose="02020603050405020304" pitchFamily="18" charset="0"/>
              </a:rPr>
              <a:t>Moodle or other course management platform</a:t>
            </a:r>
          </a:p>
          <a:p>
            <a:pPr>
              <a:spcAft>
                <a:spcPts val="600"/>
              </a:spcAft>
            </a:pPr>
            <a:r>
              <a:rPr lang="en-US" sz="1800" dirty="0">
                <a:latin typeface="Times" panose="02020603050405020304" pitchFamily="18" charset="0"/>
                <a:cs typeface="Times" panose="02020603050405020304" pitchFamily="18" charset="0"/>
              </a:rPr>
              <a:t>Retreat/seminar/workshop</a:t>
            </a:r>
          </a:p>
          <a:p>
            <a:pPr>
              <a:spcAft>
                <a:spcPts val="600"/>
              </a:spcAft>
            </a:pPr>
            <a:r>
              <a:rPr lang="en-US" sz="1800" dirty="0">
                <a:latin typeface="Times" panose="02020603050405020304" pitchFamily="18" charset="0"/>
                <a:cs typeface="Times" panose="02020603050405020304" pitchFamily="18" charset="0"/>
              </a:rPr>
              <a:t>Consultations with Marketing and Communications</a:t>
            </a:r>
          </a:p>
          <a:p>
            <a:pPr>
              <a:spcAft>
                <a:spcPts val="600"/>
              </a:spcAft>
            </a:pPr>
            <a:r>
              <a:rPr lang="en-US" sz="1800" dirty="0">
                <a:latin typeface="Times" panose="02020603050405020304" pitchFamily="18" charset="0"/>
                <a:cs typeface="Times" panose="02020603050405020304" pitchFamily="18" charset="0"/>
              </a:rPr>
              <a:t>“Always reforming”  </a:t>
            </a:r>
          </a:p>
          <a:p>
            <a:endParaRPr lang="en-US" sz="1800" dirty="0">
              <a:latin typeface="Times" panose="02020603050405020304" pitchFamily="18" charset="0"/>
              <a:cs typeface="Times" panose="02020603050405020304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457200" y="1431454"/>
            <a:ext cx="7291039" cy="339587"/>
          </a:xfrm>
        </p:spPr>
        <p:txBody>
          <a:bodyPr/>
          <a:lstStyle/>
          <a:p>
            <a:r>
              <a:rPr lang="en-US" i="1" dirty="0">
                <a:latin typeface="Arial"/>
                <a:cs typeface="Arial"/>
              </a:rPr>
              <a:t>How</a:t>
            </a:r>
            <a:r>
              <a:rPr lang="en-US" dirty="0">
                <a:latin typeface="Arial"/>
                <a:cs typeface="Arial"/>
              </a:rPr>
              <a:t> can you support that partnership?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70D3B98-4684-4FEE-984F-D69F0E07150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96578" y="2464792"/>
            <a:ext cx="2362809" cy="1737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65445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516</TotalTime>
  <Words>324</Words>
  <Application>Microsoft Office PowerPoint</Application>
  <PresentationFormat>On-screen Show (16:9)</PresentationFormat>
  <Paragraphs>48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Arial</vt:lpstr>
      <vt:lpstr>Calibri</vt:lpstr>
      <vt:lpstr>Calluna Light</vt:lpstr>
      <vt:lpstr>Calluna Sans</vt:lpstr>
      <vt:lpstr>Calluna Sans Light</vt:lpstr>
      <vt:lpstr>Courier New</vt:lpstr>
      <vt:lpstr>Times</vt:lpstr>
      <vt:lpstr>Office Theme</vt:lpstr>
      <vt:lpstr>Engaging our Colleagues with  Lutheran Tradition in Higher Education:</vt:lpstr>
      <vt:lpstr>Key questions:</vt:lpstr>
      <vt:lpstr>Where are there opportunities for engagement?</vt:lpstr>
      <vt:lpstr>Where are there opportunities?</vt:lpstr>
      <vt:lpstr>Who are your natural partners?</vt:lpstr>
      <vt:lpstr>How can you support that partnership?</vt:lpstr>
    </vt:vector>
  </TitlesOfParts>
  <Company>St. Olaf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St. Olaf User</dc:creator>
  <cp:lastModifiedBy>Delmont Beld</cp:lastModifiedBy>
  <cp:revision>25</cp:revision>
  <dcterms:created xsi:type="dcterms:W3CDTF">2017-07-12T14:51:18Z</dcterms:created>
  <dcterms:modified xsi:type="dcterms:W3CDTF">2021-06-15T19:48:45Z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579004</vt:lpwstr>
  </property>
  <property fmtid="{D5CDD505-2E9C-101B-9397-08002B2CF9AE}" name="NXPowerLiteSettings" pid="3">
    <vt:lpwstr>C7000400038000</vt:lpwstr>
  </property>
  <property fmtid="{D5CDD505-2E9C-101B-9397-08002B2CF9AE}" name="NXPowerLiteVersion" pid="4">
    <vt:lpwstr>S9.0.3</vt:lpwstr>
  </property>
</Properties>
</file>