
<file path=[Content_Types].xml><?xml version="1.0" encoding="utf-8"?>
<Types xmlns="http://schemas.openxmlformats.org/package/2006/content-types">
  <Default ContentType="application/xml" Extension="xml"/>
  <Default ContentType="image/jpeg" Extension="jpeg"/>
  <Default ContentType="image/png" Extension="png"/>
  <Default ContentType="image/jpeg" Extension="jpg"/>
  <Default ContentType="application/vnd.openxmlformats-package.relationships+xml" Extension="rels"/>
  <Default ContentType="image/tiff" Extension="tif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335" r:id="rId2"/>
    <p:sldId id="336" r:id="rId3"/>
    <p:sldId id="320" r:id="rId4"/>
    <p:sldId id="321" r:id="rId5"/>
    <p:sldId id="322" r:id="rId6"/>
    <p:sldId id="323" r:id="rId7"/>
    <p:sldId id="324" r:id="rId8"/>
    <p:sldId id="256" r:id="rId9"/>
    <p:sldId id="318" r:id="rId10"/>
    <p:sldId id="299" r:id="rId11"/>
    <p:sldId id="316" r:id="rId12"/>
    <p:sldId id="275" r:id="rId13"/>
    <p:sldId id="259" r:id="rId14"/>
    <p:sldId id="280" r:id="rId15"/>
    <p:sldId id="257" r:id="rId16"/>
    <p:sldId id="258" r:id="rId17"/>
    <p:sldId id="281" r:id="rId18"/>
    <p:sldId id="261" r:id="rId19"/>
    <p:sldId id="276" r:id="rId20"/>
    <p:sldId id="312" r:id="rId21"/>
    <p:sldId id="313" r:id="rId22"/>
    <p:sldId id="297" r:id="rId23"/>
    <p:sldId id="278" r:id="rId24"/>
    <p:sldId id="266" r:id="rId25"/>
    <p:sldId id="277" r:id="rId26"/>
    <p:sldId id="303" r:id="rId27"/>
    <p:sldId id="268" r:id="rId28"/>
    <p:sldId id="279" r:id="rId29"/>
    <p:sldId id="289" r:id="rId30"/>
    <p:sldId id="298" r:id="rId31"/>
    <p:sldId id="319" r:id="rId32"/>
    <p:sldId id="272" r:id="rId33"/>
    <p:sldId id="314" r:id="rId34"/>
    <p:sldId id="311" r:id="rId35"/>
    <p:sldId id="295" r:id="rId36"/>
    <p:sldId id="317" r:id="rId37"/>
    <p:sldId id="334" r:id="rId38"/>
    <p:sldId id="325" r:id="rId39"/>
    <p:sldId id="326" r:id="rId40"/>
    <p:sldId id="327" r:id="rId41"/>
    <p:sldId id="328" r:id="rId42"/>
    <p:sldId id="329" r:id="rId43"/>
    <p:sldId id="330" r:id="rId44"/>
    <p:sldId id="331" r:id="rId45"/>
    <p:sldId id="338" r:id="rId46"/>
    <p:sldId id="332" r:id="rId47"/>
    <p:sldId id="333"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340331-A582-7640-84D6-66D738649067}">
          <p14:sldIdLst>
            <p14:sldId id="335"/>
            <p14:sldId id="336"/>
            <p14:sldId id="320"/>
            <p14:sldId id="321"/>
            <p14:sldId id="322"/>
            <p14:sldId id="323"/>
            <p14:sldId id="324"/>
            <p14:sldId id="256"/>
            <p14:sldId id="318"/>
            <p14:sldId id="299"/>
            <p14:sldId id="316"/>
            <p14:sldId id="275"/>
            <p14:sldId id="259"/>
            <p14:sldId id="280"/>
            <p14:sldId id="257"/>
            <p14:sldId id="258"/>
            <p14:sldId id="281"/>
            <p14:sldId id="261"/>
            <p14:sldId id="276"/>
            <p14:sldId id="312"/>
            <p14:sldId id="313"/>
            <p14:sldId id="297"/>
            <p14:sldId id="278"/>
            <p14:sldId id="266"/>
            <p14:sldId id="277"/>
            <p14:sldId id="303"/>
            <p14:sldId id="268"/>
            <p14:sldId id="279"/>
            <p14:sldId id="289"/>
            <p14:sldId id="298"/>
            <p14:sldId id="319"/>
            <p14:sldId id="272"/>
            <p14:sldId id="314"/>
            <p14:sldId id="311"/>
            <p14:sldId id="295"/>
            <p14:sldId id="317"/>
            <p14:sldId id="334"/>
            <p14:sldId id="325"/>
            <p14:sldId id="326"/>
            <p14:sldId id="327"/>
            <p14:sldId id="328"/>
            <p14:sldId id="329"/>
            <p14:sldId id="330"/>
            <p14:sldId id="331"/>
            <p14:sldId id="338"/>
            <p14:sldId id="332"/>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6CB"/>
    <a:srgbClr val="FD9B18"/>
    <a:srgbClr val="7651FF"/>
    <a:srgbClr val="2D3D78"/>
    <a:srgbClr val="530301"/>
    <a:srgbClr val="0F5236"/>
    <a:srgbClr val="387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0"/>
    <p:restoredTop sz="94667" autoAdjust="0"/>
  </p:normalViewPr>
  <p:slideViewPr>
    <p:cSldViewPr>
      <p:cViewPr>
        <p:scale>
          <a:sx n="100" d="100"/>
          <a:sy n="100" d="100"/>
        </p:scale>
        <p:origin x="1400"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D343783A-5530-459B-A0AF-A41A0C902850}" type="datetimeFigureOut">
              <a:rPr lang="en-US" smtClean="0"/>
              <a:pPr/>
              <a:t>6/15/21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D98D38C8-5E26-4A06-8376-29ED3F7BB001}" type="slidenum">
              <a:rPr lang="en-US" smtClean="0"/>
              <a:pPr/>
              <a:t>‹#›</a:t>
            </a:fld>
            <a:endParaRPr lang="en-US"/>
          </a:p>
        </p:txBody>
      </p:sp>
    </p:spTree>
    <p:extLst>
      <p:ext uri="{BB962C8B-B14F-4D97-AF65-F5344CB8AC3E}">
        <p14:creationId xmlns:p14="http://schemas.microsoft.com/office/powerpoint/2010/main" val="2080140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Critical Questioning / Inquiry </a:t>
            </a:r>
          </a:p>
          <a:p>
            <a:r>
              <a:rPr lang="en-US" dirty="0" smtClean="0"/>
              <a:t>	* academic freedom and deep knowledge</a:t>
            </a:r>
          </a:p>
          <a:p>
            <a:r>
              <a:rPr lang="en-US" dirty="0" smtClean="0"/>
              <a:t>	*</a:t>
            </a:r>
            <a:r>
              <a:rPr lang="en-US" baseline="0" dirty="0" smtClean="0"/>
              <a:t> questioning status quo, received tradition that pushes the edges of what we know now</a:t>
            </a:r>
          </a:p>
          <a:p>
            <a:r>
              <a:rPr lang="en-US" baseline="0" dirty="0" smtClean="0"/>
              <a:t>	* engaging tradition and shaping the future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Access to learning for</a:t>
            </a:r>
            <a:r>
              <a:rPr lang="en-US" baseline="0" dirty="0" smtClean="0"/>
              <a:t> all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Liberating</a:t>
            </a:r>
            <a:r>
              <a:rPr lang="en-US" baseline="0" dirty="0" smtClean="0"/>
              <a:t> Education: liberal arts = freeing power of education</a:t>
            </a:r>
            <a:endParaRPr lang="en-US" dirty="0" smtClean="0"/>
          </a:p>
          <a:p>
            <a:r>
              <a:rPr lang="en-US" dirty="0" smtClean="0"/>
              <a:t>Leadership in society</a:t>
            </a:r>
            <a:r>
              <a:rPr lang="en-US" baseline="0" dirty="0" smtClean="0"/>
              <a:t> to..</a:t>
            </a:r>
            <a:endParaRPr lang="en-US" dirty="0" smtClean="0"/>
          </a:p>
          <a:p>
            <a:endParaRPr lang="en-US" dirty="0"/>
          </a:p>
        </p:txBody>
      </p:sp>
      <p:sp>
        <p:nvSpPr>
          <p:cNvPr id="4" name="Slide Number Placeholder 3"/>
          <p:cNvSpPr>
            <a:spLocks noGrp="1"/>
          </p:cNvSpPr>
          <p:nvPr>
            <p:ph type="sldNum" sz="quarter" idx="10"/>
          </p:nvPr>
        </p:nvSpPr>
        <p:spPr/>
        <p:txBody>
          <a:bodyPr/>
          <a:lstStyle/>
          <a:p>
            <a:fld id="{D98D38C8-5E26-4A06-8376-29ED3F7BB001}" type="slidenum">
              <a:rPr lang="en-US" smtClean="0"/>
              <a:pPr/>
              <a:t>16</a:t>
            </a:fld>
            <a:endParaRPr lang="en-US"/>
          </a:p>
        </p:txBody>
      </p:sp>
    </p:spTree>
    <p:extLst>
      <p:ext uri="{BB962C8B-B14F-4D97-AF65-F5344CB8AC3E}">
        <p14:creationId xmlns:p14="http://schemas.microsoft.com/office/powerpoint/2010/main" val="393687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8D38C8-5E26-4A06-8376-29ED3F7BB001}" type="slidenum">
              <a:rPr lang="en-US" smtClean="0"/>
              <a:pPr/>
              <a:t>19</a:t>
            </a:fld>
            <a:endParaRPr lang="en-US"/>
          </a:p>
        </p:txBody>
      </p:sp>
    </p:spTree>
    <p:extLst>
      <p:ext uri="{BB962C8B-B14F-4D97-AF65-F5344CB8AC3E}">
        <p14:creationId xmlns:p14="http://schemas.microsoft.com/office/powerpoint/2010/main" val="272911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8D38C8-5E26-4A06-8376-29ED3F7BB001}" type="slidenum">
              <a:rPr lang="en-US" smtClean="0"/>
              <a:pPr/>
              <a:t>47</a:t>
            </a:fld>
            <a:endParaRPr lang="en-US"/>
          </a:p>
        </p:txBody>
      </p:sp>
    </p:spTree>
    <p:extLst>
      <p:ext uri="{BB962C8B-B14F-4D97-AF65-F5344CB8AC3E}">
        <p14:creationId xmlns:p14="http://schemas.microsoft.com/office/powerpoint/2010/main" val="1288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98E51C-7BC5-4668-B44D-29BD4E7BEA3F}" type="datetimeFigureOut">
              <a:rPr lang="en-US" smtClean="0"/>
              <a:pPr/>
              <a:t>6/15/21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FCC7-556E-432E-AA5D-27B6ED7724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8E51C-7BC5-4668-B44D-29BD4E7BEA3F}" type="datetimeFigureOut">
              <a:rPr lang="en-US" smtClean="0"/>
              <a:pPr/>
              <a:t>6/15/21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FCC7-556E-432E-AA5D-27B6ED7724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8E51C-7BC5-4668-B44D-29BD4E7BEA3F}" type="datetimeFigureOut">
              <a:rPr lang="en-US" smtClean="0"/>
              <a:pPr/>
              <a:t>6/15/21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FCC7-556E-432E-AA5D-27B6ED7724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8E51C-7BC5-4668-B44D-29BD4E7BEA3F}" type="datetimeFigureOut">
              <a:rPr lang="en-US" smtClean="0"/>
              <a:pPr/>
              <a:t>6/15/21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FCC7-556E-432E-AA5D-27B6ED7724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8E51C-7BC5-4668-B44D-29BD4E7BEA3F}" type="datetimeFigureOut">
              <a:rPr lang="en-US" smtClean="0"/>
              <a:pPr/>
              <a:t>6/15/21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FCC7-556E-432E-AA5D-27B6ED7724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98E51C-7BC5-4668-B44D-29BD4E7BEA3F}" type="datetimeFigureOut">
              <a:rPr lang="en-US" smtClean="0"/>
              <a:pPr/>
              <a:t>6/15/21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FCC7-556E-432E-AA5D-27B6ED7724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98E51C-7BC5-4668-B44D-29BD4E7BEA3F}" type="datetimeFigureOut">
              <a:rPr lang="en-US" smtClean="0"/>
              <a:pPr/>
              <a:t>6/15/21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DFCC7-556E-432E-AA5D-27B6ED7724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98E51C-7BC5-4668-B44D-29BD4E7BEA3F}" type="datetimeFigureOut">
              <a:rPr lang="en-US" smtClean="0"/>
              <a:pPr/>
              <a:t>6/15/21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DFCC7-556E-432E-AA5D-27B6ED7724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8E51C-7BC5-4668-B44D-29BD4E7BEA3F}" type="datetimeFigureOut">
              <a:rPr lang="en-US" smtClean="0"/>
              <a:pPr/>
              <a:t>6/15/21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DFCC7-556E-432E-AA5D-27B6ED7724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8E51C-7BC5-4668-B44D-29BD4E7BEA3F}" type="datetimeFigureOut">
              <a:rPr lang="en-US" smtClean="0"/>
              <a:pPr/>
              <a:t>6/15/21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FCC7-556E-432E-AA5D-27B6ED7724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8E51C-7BC5-4668-B44D-29BD4E7BEA3F}" type="datetimeFigureOut">
              <a:rPr lang="en-US" smtClean="0"/>
              <a:pPr/>
              <a:t>6/15/21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FCC7-556E-432E-AA5D-27B6ED7724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8E51C-7BC5-4668-B44D-29BD4E7BEA3F}" type="datetimeFigureOut">
              <a:rPr lang="en-US" smtClean="0"/>
              <a:pPr/>
              <a:t>6/15/21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FCC7-556E-432E-AA5D-27B6ED77240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eg"/><Relationship Id="rId5"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1" Target="../media/image35.jpeg" Type="http://schemas.openxmlformats.org/officeDocument/2006/relationships/image"/><Relationship Id="rId12" Target="../media/image36.jpeg" Type="http://schemas.openxmlformats.org/officeDocument/2006/relationships/image"/><Relationship Id="rId13" Target="../media/image37.jpeg" Type="http://schemas.openxmlformats.org/officeDocument/2006/relationships/image"/><Relationship Id="rId14" Target="../media/image38.jpeg" Type="http://schemas.openxmlformats.org/officeDocument/2006/relationships/image"/><Relationship Id="rId15" Target="../media/image39.jpeg" Type="http://schemas.openxmlformats.org/officeDocument/2006/relationships/image"/><Relationship Id="rId16" Target="../media/image40.jpeg" Type="http://schemas.openxmlformats.org/officeDocument/2006/relationships/image"/><Relationship Id="rId17" Target="../media/image41.jpeg" Type="http://schemas.openxmlformats.org/officeDocument/2006/relationships/image"/><Relationship Id="rId18" Target="../media/image42.jpeg" Type="http://schemas.openxmlformats.org/officeDocument/2006/relationships/image"/><Relationship Id="rId1" Target="../slideLayouts/slideLayout2.xml" Type="http://schemas.openxmlformats.org/officeDocument/2006/relationships/slideLayout"/><Relationship Id="rId2" Target="../media/image26.jpeg" Type="http://schemas.openxmlformats.org/officeDocument/2006/relationships/image"/><Relationship Id="rId3" Target="../media/image27.jpeg" Type="http://schemas.openxmlformats.org/officeDocument/2006/relationships/image"/><Relationship Id="rId4" Target="../media/image28.jpeg" Type="http://schemas.openxmlformats.org/officeDocument/2006/relationships/image"/><Relationship Id="rId5" Target="../media/image29.jpeg" Type="http://schemas.openxmlformats.org/officeDocument/2006/relationships/image"/><Relationship Id="rId6" Target="../media/image30.jpeg" Type="http://schemas.openxmlformats.org/officeDocument/2006/relationships/image"/><Relationship Id="rId7" Target="../media/image31.jpeg" Type="http://schemas.openxmlformats.org/officeDocument/2006/relationships/image"/><Relationship Id="rId8" Target="../media/image32.jpeg" Type="http://schemas.openxmlformats.org/officeDocument/2006/relationships/image"/><Relationship Id="rId9" Target="../media/image33.jpeg" Type="http://schemas.openxmlformats.org/officeDocument/2006/relationships/image"/><Relationship Id="rId10" Target="../media/image34.jpeg" Type="http://schemas.openxmlformats.org/officeDocument/2006/relationships/image"/></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plu.edu/vocation/programs/" TargetMode="External"/><Relationship Id="rId4" Type="http://schemas.openxmlformats.org/officeDocument/2006/relationships/hyperlink" Target="https://www.plu.edu/lutheran-studies-conference/" TargetMode="External"/><Relationship Id="rId1" Type="http://schemas.openxmlformats.org/officeDocument/2006/relationships/slideLayout" Target="../slideLayouts/slideLayout2.xml"/><Relationship Id="rId2" Type="http://schemas.openxmlformats.org/officeDocument/2006/relationships/hyperlink" Target="https://www.plu.edu/vocatio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arget="../media/image46.jpeg" Type="http://schemas.openxmlformats.org/officeDocument/2006/relationships/image"/><Relationship Id="rId4" Target="../media/image47.jpeg" Type="http://schemas.openxmlformats.org/officeDocument/2006/relationships/image"/><Relationship Id="rId5" Target="../media/image48.jpeg" Type="http://schemas.openxmlformats.org/officeDocument/2006/relationships/image"/><Relationship Id="rId6" Target="../media/image49.jpeg" Type="http://schemas.openxmlformats.org/officeDocument/2006/relationships/image"/><Relationship Id="rId1" Target="../slideLayouts/slideLayout2.xml" Type="http://schemas.openxmlformats.org/officeDocument/2006/relationships/slideLayout"/><Relationship Id="rId2" Target="../media/image45.jpeg" Type="http://schemas.openxmlformats.org/officeDocument/2006/relationships/image"/></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0.png" Type="http://schemas.openxmlformats.org/officeDocument/2006/relationships/image"/></Relationships>
</file>

<file path=ppt/slides/_rels/slide5.xml.rels><?xml version="1.0" encoding="UTF-8" standalone="yes"?>
<Relationships xmlns="http://schemas.openxmlformats.org/package/2006/relationships"><Relationship Id="rId3" Type="http://schemas.openxmlformats.org/officeDocument/2006/relationships/hyperlink" Target="https://vimeo.com/285919951" TargetMode="External"/><Relationship Id="rId4" Type="http://schemas.openxmlformats.org/officeDocument/2006/relationships/hyperlink" Target="https://www.plu.edu/campus-ministry/podcast-because-were-lutheran/3" TargetMode="External"/><Relationship Id="rId5" Type="http://schemas.openxmlformats.org/officeDocument/2006/relationships/hyperlink" Target="https://www.plu.edu/lutheran-studies/core-elements/" TargetMode="External"/><Relationship Id="rId6" Type="http://schemas.openxmlformats.org/officeDocument/2006/relationships/hyperlink" Target="https://www.plu.edu/provost/wp-content/uploads/sites/340/2019/05/academic-identity-statement-draft.protected.pdf" TargetMode="External"/><Relationship Id="rId1" Type="http://schemas.openxmlformats.org/officeDocument/2006/relationships/slideLayout" Target="../slideLayouts/slideLayout2.xml"/><Relationship Id="rId2" Type="http://schemas.openxmlformats.org/officeDocument/2006/relationships/hyperlink" Target="https://vimeo.com/30194196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arget="../media/image6.jpg" Type="http://schemas.openxmlformats.org/officeDocument/2006/relationships/image"/><Relationship Id="rId4" Target="../media/image7.pn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543800" cy="1066800"/>
          </a:xfrm>
        </p:spPr>
        <p:txBody>
          <a:bodyPr>
            <a:normAutofit fontScale="90000"/>
          </a:bodyPr>
          <a:lstStyle/>
          <a:p>
            <a:r>
              <a:rPr lang="en-US" sz="4800" b="1" dirty="0" smtClean="0">
                <a:latin typeface="Constantia" panose="02030602050306030303" pitchFamily="18" charset="0"/>
              </a:rPr>
              <a:t>Pacific Lutheran University</a:t>
            </a:r>
            <a:r>
              <a:rPr lang="en-US" sz="3600" b="1" dirty="0" smtClean="0">
                <a:latin typeface="Constantia" panose="02030602050306030303" pitchFamily="18" charset="0"/>
              </a:rPr>
              <a:t/>
            </a:r>
            <a:br>
              <a:rPr lang="en-US" sz="3600" b="1" dirty="0" smtClean="0">
                <a:latin typeface="Constantia" panose="02030602050306030303" pitchFamily="18" charset="0"/>
              </a:rPr>
            </a:br>
            <a:endParaRPr lang="en-US" sz="3200" b="1" dirty="0">
              <a:latin typeface="Constantia" panose="02030602050306030303" pitchFamily="18" charset="0"/>
            </a:endParaRPr>
          </a:p>
        </p:txBody>
      </p:sp>
      <p:sp>
        <p:nvSpPr>
          <p:cNvPr id="6" name="Rectangle 5"/>
          <p:cNvSpPr/>
          <p:nvPr/>
        </p:nvSpPr>
        <p:spPr>
          <a:xfrm>
            <a:off x="4724400" y="3505200"/>
            <a:ext cx="3886200" cy="646331"/>
          </a:xfrm>
          <a:prstGeom prst="rect">
            <a:avLst/>
          </a:prstGeom>
          <a:solidFill>
            <a:srgbClr val="2D3D78"/>
          </a:solidFill>
        </p:spPr>
        <p:txBody>
          <a:bodyPr wrap="square">
            <a:spAutoFit/>
          </a:bodyPr>
          <a:lstStyle/>
          <a:p>
            <a:pPr algn="ctr"/>
            <a:r>
              <a:rPr lang="en-US" sz="3600" b="1" dirty="0" smtClean="0"/>
              <a:t> </a:t>
            </a:r>
            <a:r>
              <a:rPr lang="en-US" sz="3200" dirty="0" smtClean="0">
                <a:solidFill>
                  <a:srgbClr val="FD9B18"/>
                </a:solidFill>
              </a:rPr>
              <a:t>Care for the World</a:t>
            </a:r>
            <a:endParaRPr lang="en-US" sz="3200" dirty="0">
              <a:solidFill>
                <a:srgbClr val="FD9B18"/>
              </a:solidFill>
            </a:endParaRPr>
          </a:p>
        </p:txBody>
      </p:sp>
      <p:pic>
        <p:nvPicPr>
          <p:cNvPr id="8" name="il_fi" descr="http://puka.cs.waikato.ac.nz/custom/cic/collect/cic-hcap/index/assoc/p1308.dir/Framework%20Master%20Plan%20(aerial%20view%20of%20campus),%20Pacific%20Lutheran%20University-large.jpg"/>
          <p:cNvPicPr/>
          <p:nvPr/>
        </p:nvPicPr>
        <p:blipFill>
          <a:blip r:embed="rId2" cstate="print"/>
          <a:srcRect/>
          <a:stretch>
            <a:fillRect/>
          </a:stretch>
        </p:blipFill>
        <p:spPr bwMode="auto">
          <a:xfrm>
            <a:off x="228600" y="1600200"/>
            <a:ext cx="4191000" cy="2667000"/>
          </a:xfrm>
          <a:prstGeom prst="rect">
            <a:avLst/>
          </a:prstGeom>
          <a:noFill/>
          <a:ln w="9525">
            <a:noFill/>
            <a:miter lim="800000"/>
            <a:headEnd/>
            <a:tailEnd/>
          </a:ln>
        </p:spPr>
      </p:pic>
      <p:sp>
        <p:nvSpPr>
          <p:cNvPr id="4" name="TextBox 3"/>
          <p:cNvSpPr txBox="1"/>
          <p:nvPr/>
        </p:nvSpPr>
        <p:spPr>
          <a:xfrm>
            <a:off x="1426735" y="5906181"/>
            <a:ext cx="7717265" cy="923330"/>
          </a:xfrm>
          <a:prstGeom prst="rect">
            <a:avLst/>
          </a:prstGeom>
          <a:noFill/>
        </p:spPr>
        <p:txBody>
          <a:bodyPr wrap="none" rtlCol="0">
            <a:spAutoFit/>
          </a:bodyPr>
          <a:lstStyle/>
          <a:p>
            <a:r>
              <a:rPr lang="en-US" dirty="0" smtClean="0"/>
              <a:t>Dr. Marit </a:t>
            </a:r>
            <a:r>
              <a:rPr lang="en-US" dirty="0"/>
              <a:t>Trelstad, </a:t>
            </a:r>
            <a:r>
              <a:rPr lang="en-US" dirty="0" smtClean="0"/>
              <a:t>Professor of Religion and </a:t>
            </a:r>
            <a:r>
              <a:rPr lang="en-US" dirty="0"/>
              <a:t>University Chair of Lutheran Studies</a:t>
            </a:r>
          </a:p>
          <a:p>
            <a:r>
              <a:rPr lang="en-US" dirty="0"/>
              <a:t>Professor of Religion</a:t>
            </a:r>
          </a:p>
          <a:p>
            <a:endParaRPr lang="en-US" dirty="0"/>
          </a:p>
        </p:txBody>
      </p:sp>
      <p:sp>
        <p:nvSpPr>
          <p:cNvPr id="9" name="TextBox 8"/>
          <p:cNvSpPr txBox="1"/>
          <p:nvPr/>
        </p:nvSpPr>
        <p:spPr>
          <a:xfrm>
            <a:off x="1447800" y="1219200"/>
            <a:ext cx="6248400" cy="769441"/>
          </a:xfrm>
          <a:prstGeom prst="rect">
            <a:avLst/>
          </a:prstGeom>
          <a:solidFill>
            <a:srgbClr val="FD9B18"/>
          </a:solidFill>
        </p:spPr>
        <p:txBody>
          <a:bodyPr wrap="square" rtlCol="0">
            <a:spAutoFit/>
          </a:bodyPr>
          <a:lstStyle/>
          <a:p>
            <a:r>
              <a:rPr lang="en-US" sz="4400" dirty="0">
                <a:solidFill>
                  <a:schemeClr val="bg1"/>
                </a:solidFill>
              </a:rPr>
              <a:t>Lutheran Higher Education</a:t>
            </a:r>
          </a:p>
        </p:txBody>
      </p:sp>
      <p:sp>
        <p:nvSpPr>
          <p:cNvPr id="10" name="Rectangle 9"/>
          <p:cNvSpPr/>
          <p:nvPr/>
        </p:nvSpPr>
        <p:spPr>
          <a:xfrm>
            <a:off x="5257800" y="2819400"/>
            <a:ext cx="2209800" cy="584776"/>
          </a:xfrm>
          <a:prstGeom prst="rect">
            <a:avLst/>
          </a:prstGeom>
          <a:solidFill>
            <a:srgbClr val="0F5236"/>
          </a:solidFill>
        </p:spPr>
        <p:txBody>
          <a:bodyPr wrap="square">
            <a:spAutoFit/>
          </a:bodyPr>
          <a:lstStyle/>
          <a:p>
            <a:r>
              <a:rPr lang="en-US" sz="3200" dirty="0" smtClean="0">
                <a:solidFill>
                  <a:srgbClr val="FD9B18"/>
                </a:solidFill>
              </a:rPr>
              <a:t>Liberal</a:t>
            </a:r>
            <a:r>
              <a:rPr lang="en-US" sz="3200" dirty="0" smtClean="0">
                <a:solidFill>
                  <a:srgbClr val="FFFF00"/>
                </a:solidFill>
              </a:rPr>
              <a:t> </a:t>
            </a:r>
            <a:r>
              <a:rPr lang="en-US" sz="3200" dirty="0">
                <a:solidFill>
                  <a:srgbClr val="FD9B18"/>
                </a:solidFill>
              </a:rPr>
              <a:t>Arts</a:t>
            </a:r>
            <a:r>
              <a:rPr lang="en-US" sz="3200" dirty="0">
                <a:solidFill>
                  <a:srgbClr val="FFFF00"/>
                </a:solidFill>
              </a:rPr>
              <a:t> </a:t>
            </a:r>
            <a:endParaRPr lang="en-US" sz="3200" dirty="0"/>
          </a:p>
        </p:txBody>
      </p:sp>
      <p:pic>
        <p:nvPicPr>
          <p:cNvPr id="5" name="Picture 4" descr="green-lunche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267200"/>
            <a:ext cx="2392609" cy="1594076"/>
          </a:xfrm>
          <a:prstGeom prst="rect">
            <a:avLst/>
          </a:prstGeom>
        </p:spPr>
      </p:pic>
      <p:pic>
        <p:nvPicPr>
          <p:cNvPr id="7" name="Picture 6" descr="images-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4152753"/>
            <a:ext cx="2438400" cy="1826446"/>
          </a:xfrm>
          <a:prstGeom prst="rect">
            <a:avLst/>
          </a:prstGeom>
        </p:spPr>
      </p:pic>
      <p:pic>
        <p:nvPicPr>
          <p:cNvPr id="11" name="Picture 10" descr="images-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4183982"/>
            <a:ext cx="1905000" cy="1846513"/>
          </a:xfrm>
          <a:prstGeom prst="rect">
            <a:avLst/>
          </a:prstGeom>
        </p:spPr>
      </p:pic>
      <p:sp>
        <p:nvSpPr>
          <p:cNvPr id="12" name="TextBox 11"/>
          <p:cNvSpPr txBox="1"/>
          <p:nvPr/>
        </p:nvSpPr>
        <p:spPr>
          <a:xfrm>
            <a:off x="4724400" y="2209800"/>
            <a:ext cx="3810000" cy="584776"/>
          </a:xfrm>
          <a:prstGeom prst="rect">
            <a:avLst/>
          </a:prstGeom>
          <a:solidFill>
            <a:srgbClr val="530301"/>
          </a:solidFill>
        </p:spPr>
        <p:txBody>
          <a:bodyPr wrap="square" rtlCol="0">
            <a:spAutoFit/>
          </a:bodyPr>
          <a:lstStyle/>
          <a:p>
            <a:r>
              <a:rPr lang="en-US" sz="3200" dirty="0" smtClean="0">
                <a:solidFill>
                  <a:srgbClr val="FD9B18"/>
                </a:solidFill>
              </a:rPr>
              <a:t>Rigorous Education</a:t>
            </a:r>
            <a:endParaRPr lang="en-US" sz="3200" dirty="0">
              <a:solidFill>
                <a:srgbClr val="FD9B18"/>
              </a:solidFill>
            </a:endParaRPr>
          </a:p>
        </p:txBody>
      </p:sp>
    </p:spTree>
    <p:extLst>
      <p:ext uri="{BB962C8B-B14F-4D97-AF65-F5344CB8AC3E}">
        <p14:creationId xmlns:p14="http://schemas.microsoft.com/office/powerpoint/2010/main" val="757530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53400" cy="4297363"/>
          </a:xfrm>
        </p:spPr>
        <p:txBody>
          <a:bodyPr>
            <a:normAutofit/>
          </a:bodyPr>
          <a:lstStyle/>
          <a:p>
            <a:pPr marL="0" indent="0">
              <a:buNone/>
            </a:pPr>
            <a:r>
              <a:rPr lang="en-US" sz="4400" dirty="0" smtClean="0">
                <a:solidFill>
                  <a:srgbClr val="FFFF00"/>
                </a:solidFill>
              </a:rPr>
              <a:t>C</a:t>
            </a:r>
            <a:r>
              <a:rPr lang="en-US" dirty="0" smtClean="0"/>
              <a:t>ritical Inquiry / Questioning  </a:t>
            </a:r>
          </a:p>
          <a:p>
            <a:pPr marL="0" indent="0">
              <a:spcBef>
                <a:spcPts val="0"/>
              </a:spcBef>
              <a:buNone/>
              <a:defRPr/>
            </a:pPr>
            <a:r>
              <a:rPr lang="en-US" sz="4000" dirty="0" smtClean="0">
                <a:solidFill>
                  <a:srgbClr val="FFFF00"/>
                </a:solidFill>
              </a:rPr>
              <a:t>A</a:t>
            </a:r>
            <a:r>
              <a:rPr lang="en-US" dirty="0" smtClean="0"/>
              <a:t>ccess </a:t>
            </a:r>
            <a:r>
              <a:rPr lang="en-US" dirty="0"/>
              <a:t>to learning for all</a:t>
            </a:r>
          </a:p>
          <a:p>
            <a:pPr marL="0" indent="-457200">
              <a:spcBef>
                <a:spcPts val="0"/>
              </a:spcBef>
              <a:buNone/>
              <a:defRPr/>
            </a:pPr>
            <a:r>
              <a:rPr lang="en-US" sz="4000" dirty="0" smtClean="0">
                <a:solidFill>
                  <a:srgbClr val="FFFF00"/>
                </a:solidFill>
              </a:rPr>
              <a:t>L</a:t>
            </a:r>
            <a:r>
              <a:rPr lang="en-US" dirty="0" smtClean="0"/>
              <a:t>iberal</a:t>
            </a:r>
            <a:r>
              <a:rPr lang="en-US" sz="4000" dirty="0" smtClean="0"/>
              <a:t> </a:t>
            </a:r>
            <a:r>
              <a:rPr lang="en-US" dirty="0" smtClean="0"/>
              <a:t>= Liberating Education</a:t>
            </a:r>
            <a:endParaRPr lang="en-US" dirty="0"/>
          </a:p>
          <a:p>
            <a:pPr marL="0" indent="-457200">
              <a:spcBef>
                <a:spcPts val="0"/>
              </a:spcBef>
              <a:buNone/>
              <a:defRPr/>
            </a:pPr>
            <a:r>
              <a:rPr lang="en-US" sz="4000" dirty="0" smtClean="0">
                <a:solidFill>
                  <a:srgbClr val="FFFF00"/>
                </a:solidFill>
              </a:rPr>
              <a:t>L</a:t>
            </a:r>
            <a:r>
              <a:rPr lang="en-US" dirty="0" smtClean="0"/>
              <a:t>eadership </a:t>
            </a:r>
          </a:p>
          <a:p>
            <a:pPr marL="0" indent="-457200">
              <a:spcBef>
                <a:spcPts val="0"/>
              </a:spcBef>
              <a:buNone/>
              <a:defRPr/>
            </a:pPr>
            <a:r>
              <a:rPr lang="en-US" sz="4000" dirty="0" smtClean="0">
                <a:solidFill>
                  <a:srgbClr val="FFFF00"/>
                </a:solidFill>
              </a:rPr>
              <a:t>S</a:t>
            </a:r>
            <a:r>
              <a:rPr lang="en-US" dirty="0" smtClean="0"/>
              <a:t>ervice as one’s call and purpose</a:t>
            </a:r>
            <a:endParaRPr lang="en-US" dirty="0"/>
          </a:p>
        </p:txBody>
      </p:sp>
      <p:sp>
        <p:nvSpPr>
          <p:cNvPr id="4" name="TextBox 3"/>
          <p:cNvSpPr txBox="1"/>
          <p:nvPr/>
        </p:nvSpPr>
        <p:spPr>
          <a:xfrm rot="20782279">
            <a:off x="5436999" y="1103564"/>
            <a:ext cx="3505200" cy="923330"/>
          </a:xfrm>
          <a:prstGeom prst="rect">
            <a:avLst/>
          </a:prstGeom>
          <a:solidFill>
            <a:srgbClr val="FFFF00"/>
          </a:solidFill>
          <a:ln>
            <a:solidFill>
              <a:srgbClr val="000000"/>
            </a:solidFill>
          </a:ln>
        </p:spPr>
        <p:txBody>
          <a:bodyPr wrap="square" rtlCol="0">
            <a:spAutoFit/>
          </a:bodyPr>
          <a:lstStyle/>
          <a:p>
            <a:r>
              <a:rPr lang="en-US" dirty="0" smtClean="0">
                <a:solidFill>
                  <a:schemeClr val="bg1"/>
                </a:solidFill>
              </a:rPr>
              <a:t>Emphasis on </a:t>
            </a:r>
            <a:r>
              <a:rPr lang="en-US" b="1" dirty="0" smtClean="0">
                <a:solidFill>
                  <a:schemeClr val="bg1"/>
                </a:solidFill>
              </a:rPr>
              <a:t>Questioning</a:t>
            </a:r>
            <a:r>
              <a:rPr lang="en-US" dirty="0" smtClean="0">
                <a:solidFill>
                  <a:schemeClr val="bg1"/>
                </a:solidFill>
              </a:rPr>
              <a:t> provides PLU a unique mission emphasis among colleges and universities!</a:t>
            </a:r>
            <a:endParaRPr lang="en-US" dirty="0">
              <a:solidFill>
                <a:schemeClr val="bg1"/>
              </a:solidFill>
            </a:endParaRPr>
          </a:p>
        </p:txBody>
      </p:sp>
      <p:sp>
        <p:nvSpPr>
          <p:cNvPr id="5" name="TextBox 4"/>
          <p:cNvSpPr txBox="1"/>
          <p:nvPr/>
        </p:nvSpPr>
        <p:spPr>
          <a:xfrm>
            <a:off x="685800" y="609600"/>
            <a:ext cx="3657600" cy="923330"/>
          </a:xfrm>
          <a:prstGeom prst="rect">
            <a:avLst/>
          </a:prstGeom>
          <a:solidFill>
            <a:schemeClr val="tx1"/>
          </a:solidFill>
        </p:spPr>
        <p:txBody>
          <a:bodyPr wrap="square" rtlCol="0">
            <a:spAutoFit/>
          </a:bodyPr>
          <a:lstStyle/>
          <a:p>
            <a:r>
              <a:rPr lang="en-US" sz="5400" smtClean="0">
                <a:solidFill>
                  <a:schemeClr val="bg1"/>
                </a:solidFill>
              </a:rPr>
              <a:t>PLU “CALLS”</a:t>
            </a:r>
            <a:endParaRPr lang="en-US" sz="5400" dirty="0">
              <a:solidFill>
                <a:schemeClr val="bg1"/>
              </a:solidFill>
            </a:endParaRPr>
          </a:p>
        </p:txBody>
      </p:sp>
      <p:pic>
        <p:nvPicPr>
          <p:cNvPr id="6" name="Picture 5" descr="UNADJUSTEDNONRAW_thumb_14af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495800"/>
            <a:ext cx="2666999" cy="2002854"/>
          </a:xfrm>
          <a:prstGeom prst="rect">
            <a:avLst/>
          </a:prstGeom>
        </p:spPr>
      </p:pic>
    </p:spTree>
    <p:extLst>
      <p:ext uri="{BB962C8B-B14F-4D97-AF65-F5344CB8AC3E}">
        <p14:creationId xmlns:p14="http://schemas.microsoft.com/office/powerpoint/2010/main" val="3322884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1066800"/>
          </a:xfrm>
        </p:spPr>
        <p:txBody>
          <a:bodyPr>
            <a:noAutofit/>
          </a:bodyPr>
          <a:lstStyle/>
          <a:p>
            <a:r>
              <a:rPr lang="en-US" sz="3200" b="1" dirty="0" smtClean="0">
                <a:solidFill>
                  <a:srgbClr val="FFFF00"/>
                </a:solidFill>
                <a:latin typeface="Constantia" panose="02030602050306030303" pitchFamily="18" charset="0"/>
              </a:rPr>
              <a:t>OUR EDUCATIONAL HISTORY: </a:t>
            </a:r>
            <a:br>
              <a:rPr lang="en-US" sz="3200" b="1" dirty="0" smtClean="0">
                <a:solidFill>
                  <a:srgbClr val="FFFF00"/>
                </a:solidFill>
                <a:latin typeface="Constantia" panose="02030602050306030303" pitchFamily="18" charset="0"/>
              </a:rPr>
            </a:br>
            <a:r>
              <a:rPr lang="en-US" sz="3200" b="1" dirty="0" smtClean="0">
                <a:latin typeface="Constantia" panose="02030602050306030303" pitchFamily="18" charset="0"/>
              </a:rPr>
              <a:t>An expansive, global memory shaping contemporary learning</a:t>
            </a:r>
            <a:endParaRPr lang="en-US" sz="3200" b="1" dirty="0">
              <a:latin typeface="Constantia" panose="02030602050306030303" pitchFamily="18" charset="0"/>
            </a:endParaRPr>
          </a:p>
        </p:txBody>
      </p:sp>
      <p:sp>
        <p:nvSpPr>
          <p:cNvPr id="3" name="Content Placeholder 2"/>
          <p:cNvSpPr>
            <a:spLocks noGrp="1"/>
          </p:cNvSpPr>
          <p:nvPr>
            <p:ph idx="1"/>
          </p:nvPr>
        </p:nvSpPr>
        <p:spPr>
          <a:xfrm>
            <a:off x="381000" y="2133600"/>
            <a:ext cx="8229600" cy="4297363"/>
          </a:xfrm>
        </p:spPr>
        <p:txBody>
          <a:bodyPr>
            <a:normAutofit fontScale="70000" lnSpcReduction="20000"/>
          </a:bodyPr>
          <a:lstStyle/>
          <a:p>
            <a:endParaRPr lang="en-US" dirty="0" smtClean="0"/>
          </a:p>
          <a:p>
            <a:r>
              <a:rPr lang="en-US" dirty="0" smtClean="0">
                <a:solidFill>
                  <a:srgbClr val="FD9B18"/>
                </a:solidFill>
                <a:latin typeface="Constantia" pitchFamily="18" charset="0"/>
              </a:rPr>
              <a:t>Greek</a:t>
            </a:r>
            <a:r>
              <a:rPr lang="en-US" dirty="0" smtClean="0">
                <a:latin typeface="Constantia" pitchFamily="18" charset="0"/>
              </a:rPr>
              <a:t> philosophy</a:t>
            </a:r>
          </a:p>
          <a:p>
            <a:r>
              <a:rPr lang="en-US" dirty="0" smtClean="0">
                <a:solidFill>
                  <a:srgbClr val="FD9B18"/>
                </a:solidFill>
                <a:latin typeface="Constantia" pitchFamily="18" charset="0"/>
              </a:rPr>
              <a:t>Roman</a:t>
            </a:r>
            <a:r>
              <a:rPr lang="en-US" dirty="0" smtClean="0">
                <a:latin typeface="Constantia" pitchFamily="18" charset="0"/>
              </a:rPr>
              <a:t> legal study</a:t>
            </a:r>
          </a:p>
          <a:p>
            <a:r>
              <a:rPr lang="en-US" dirty="0" smtClean="0">
                <a:solidFill>
                  <a:srgbClr val="FD9B18"/>
                </a:solidFill>
                <a:latin typeface="Constantia" pitchFamily="18" charset="0"/>
              </a:rPr>
              <a:t>Rabbinic </a:t>
            </a:r>
            <a:r>
              <a:rPr lang="en-US" dirty="0" smtClean="0">
                <a:latin typeface="Constantia" pitchFamily="18" charset="0"/>
              </a:rPr>
              <a:t> argumentation</a:t>
            </a:r>
          </a:p>
          <a:p>
            <a:r>
              <a:rPr lang="en-US" dirty="0" smtClean="0">
                <a:solidFill>
                  <a:srgbClr val="FD9B18"/>
                </a:solidFill>
                <a:latin typeface="Constantia" pitchFamily="18" charset="0"/>
              </a:rPr>
              <a:t>Christian</a:t>
            </a:r>
            <a:r>
              <a:rPr lang="en-US" dirty="0" smtClean="0">
                <a:latin typeface="Constantia" pitchFamily="18" charset="0"/>
              </a:rPr>
              <a:t> monastic schools</a:t>
            </a:r>
          </a:p>
          <a:p>
            <a:r>
              <a:rPr lang="en-US" dirty="0" smtClean="0">
                <a:solidFill>
                  <a:srgbClr val="FD9B18"/>
                </a:solidFill>
                <a:latin typeface="Constantia" pitchFamily="18" charset="0"/>
              </a:rPr>
              <a:t>Muslim</a:t>
            </a:r>
            <a:r>
              <a:rPr lang="en-US" dirty="0" smtClean="0">
                <a:latin typeface="Constantia" pitchFamily="18" charset="0"/>
              </a:rPr>
              <a:t> advances in architecture, the arts, and healthcare </a:t>
            </a:r>
          </a:p>
          <a:p>
            <a:r>
              <a:rPr lang="en-US" dirty="0" smtClean="0">
                <a:solidFill>
                  <a:srgbClr val="FD9B18"/>
                </a:solidFill>
                <a:latin typeface="Constantia" pitchFamily="18" charset="0"/>
              </a:rPr>
              <a:t>Medieval universities</a:t>
            </a:r>
          </a:p>
          <a:p>
            <a:r>
              <a:rPr lang="en-US" dirty="0" smtClean="0">
                <a:solidFill>
                  <a:srgbClr val="FD9B18"/>
                </a:solidFill>
                <a:latin typeface="Constantia" pitchFamily="18" charset="0"/>
              </a:rPr>
              <a:t>Renaissance</a:t>
            </a:r>
            <a:r>
              <a:rPr lang="en-US" dirty="0" smtClean="0">
                <a:latin typeface="Constantia" pitchFamily="18" charset="0"/>
              </a:rPr>
              <a:t> humanism</a:t>
            </a:r>
          </a:p>
          <a:p>
            <a:r>
              <a:rPr lang="en-US" dirty="0" smtClean="0">
                <a:solidFill>
                  <a:srgbClr val="FD9B18"/>
                </a:solidFill>
                <a:latin typeface="Constantia" pitchFamily="18" charset="0"/>
              </a:rPr>
              <a:t>Lutheran reform </a:t>
            </a:r>
            <a:r>
              <a:rPr lang="en-US" dirty="0" smtClean="0">
                <a:latin typeface="Constantia" pitchFamily="18" charset="0"/>
              </a:rPr>
              <a:t>of education: freedom, access, commitment</a:t>
            </a:r>
          </a:p>
          <a:p>
            <a:r>
              <a:rPr lang="en-US" dirty="0" smtClean="0">
                <a:solidFill>
                  <a:srgbClr val="FD9B18"/>
                </a:solidFill>
                <a:latin typeface="Constantia" pitchFamily="18" charset="0"/>
              </a:rPr>
              <a:t>Enlightenment</a:t>
            </a:r>
            <a:r>
              <a:rPr lang="en-US" dirty="0" smtClean="0">
                <a:latin typeface="Constantia" pitchFamily="18" charset="0"/>
              </a:rPr>
              <a:t> advances</a:t>
            </a:r>
          </a:p>
          <a:p>
            <a:r>
              <a:rPr lang="en-US" dirty="0" smtClean="0">
                <a:latin typeface="Constantia" pitchFamily="18" charset="0"/>
              </a:rPr>
              <a:t>Tradition of U.S. private </a:t>
            </a:r>
            <a:r>
              <a:rPr lang="en-US" dirty="0" smtClean="0">
                <a:solidFill>
                  <a:srgbClr val="FD9B18"/>
                </a:solidFill>
                <a:latin typeface="Constantia" pitchFamily="18" charset="0"/>
              </a:rPr>
              <a:t>liberal arts </a:t>
            </a:r>
            <a:r>
              <a:rPr lang="en-US" dirty="0" smtClean="0">
                <a:latin typeface="Constantia" pitchFamily="18" charset="0"/>
              </a:rPr>
              <a:t>colleges and universities</a:t>
            </a:r>
          </a:p>
          <a:p>
            <a:r>
              <a:rPr lang="en-US" dirty="0" smtClean="0">
                <a:latin typeface="Constantia" pitchFamily="18" charset="0"/>
              </a:rPr>
              <a:t>Openness to </a:t>
            </a:r>
            <a:r>
              <a:rPr lang="en-US" dirty="0" smtClean="0">
                <a:solidFill>
                  <a:srgbClr val="FD9B18"/>
                </a:solidFill>
                <a:latin typeface="Constantia" pitchFamily="18" charset="0"/>
              </a:rPr>
              <a:t>Chinese and Indian </a:t>
            </a:r>
            <a:r>
              <a:rPr lang="en-US" dirty="0" smtClean="0">
                <a:latin typeface="Constantia" pitchFamily="18" charset="0"/>
              </a:rPr>
              <a:t>learning</a:t>
            </a:r>
            <a:endParaRPr lang="en-US" dirty="0">
              <a:latin typeface="Constantia" pitchFamily="18" charset="0"/>
            </a:endParaRPr>
          </a:p>
        </p:txBody>
      </p:sp>
      <p:sp>
        <p:nvSpPr>
          <p:cNvPr id="4" name="TextBox 3"/>
          <p:cNvSpPr txBox="1"/>
          <p:nvPr/>
        </p:nvSpPr>
        <p:spPr>
          <a:xfrm>
            <a:off x="381000" y="1905000"/>
            <a:ext cx="3276600" cy="461665"/>
          </a:xfrm>
          <a:prstGeom prst="rect">
            <a:avLst/>
          </a:prstGeom>
          <a:noFill/>
        </p:spPr>
        <p:txBody>
          <a:bodyPr wrap="square" rtlCol="0">
            <a:spAutoFit/>
          </a:bodyPr>
          <a:lstStyle/>
          <a:p>
            <a:r>
              <a:rPr lang="en-US" sz="2400" dirty="0" smtClean="0">
                <a:solidFill>
                  <a:srgbClr val="FFFF00"/>
                </a:solidFill>
              </a:rPr>
              <a:t>Shaped by:</a:t>
            </a:r>
            <a:endParaRPr lang="en-US" sz="2400" dirty="0">
              <a:solidFill>
                <a:srgbClr val="FFFF00"/>
              </a:solidFill>
            </a:endParaRPr>
          </a:p>
        </p:txBody>
      </p:sp>
    </p:spTree>
    <p:extLst>
      <p:ext uri="{BB962C8B-B14F-4D97-AF65-F5344CB8AC3E}">
        <p14:creationId xmlns:p14="http://schemas.microsoft.com/office/powerpoint/2010/main" val="2057768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810000" cy="3505200"/>
          </a:xfrm>
        </p:spPr>
        <p:txBody>
          <a:bodyPr>
            <a:normAutofit fontScale="90000"/>
          </a:bodyPr>
          <a:lstStyle/>
          <a:p>
            <a:r>
              <a:rPr lang="en-US" dirty="0" smtClean="0"/>
              <a:t>Lutheran Higher Education: Origins in Germany in the 1500s</a:t>
            </a:r>
            <a:endParaRPr lang="en-US" dirty="0"/>
          </a:p>
        </p:txBody>
      </p:sp>
      <p:pic>
        <p:nvPicPr>
          <p:cNvPr id="4" name="Content Placeholder 3" descr="http://lutheranreformation.org/wp-content/uploads/2015/09/ref-reformation-map.jpg"/>
          <p:cNvPicPr>
            <a:picLocks noGrp="1"/>
          </p:cNvPicPr>
          <p:nvPr>
            <p:ph idx="1"/>
          </p:nvPr>
        </p:nvPicPr>
        <p:blipFill rotWithShape="1">
          <a:blip r:embed="rId2" cstate="print">
            <a:extLst>
              <a:ext uri="{28A0092B-C50C-407E-A947-70E740481C1C}">
                <a14:useLocalDpi xmlns:a14="http://schemas.microsoft.com/office/drawing/2010/main" val="0"/>
              </a:ext>
            </a:extLst>
          </a:blip>
          <a:srcRect l="4839" t="3876" r="4839" b="4388"/>
          <a:stretch/>
        </p:blipFill>
        <p:spPr bwMode="auto">
          <a:xfrm>
            <a:off x="4495800" y="609600"/>
            <a:ext cx="4267200" cy="5410200"/>
          </a:xfrm>
          <a:prstGeom prst="rect">
            <a:avLst/>
          </a:prstGeom>
          <a:noFill/>
          <a:ln>
            <a:noFill/>
          </a:ln>
        </p:spPr>
      </p:pic>
    </p:spTree>
    <p:extLst>
      <p:ext uri="{BB962C8B-B14F-4D97-AF65-F5344CB8AC3E}">
        <p14:creationId xmlns:p14="http://schemas.microsoft.com/office/powerpoint/2010/main" val="3156066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Constantia" pitchFamily="18" charset="0"/>
              </a:rPr>
              <a:t>Martin Luther </a:t>
            </a:r>
            <a:r>
              <a:rPr lang="en-US" sz="3200" dirty="0" smtClean="0">
                <a:latin typeface="Constantia" pitchFamily="18" charset="0"/>
              </a:rPr>
              <a:t>and </a:t>
            </a:r>
            <a:r>
              <a:rPr lang="en-US" sz="3200" b="1" dirty="0" smtClean="0">
                <a:latin typeface="Constantia" pitchFamily="18" charset="0"/>
              </a:rPr>
              <a:t>Philip Melanchthon</a:t>
            </a:r>
            <a:br>
              <a:rPr lang="en-US" sz="3200" b="1" dirty="0" smtClean="0">
                <a:latin typeface="Constantia" pitchFamily="18" charset="0"/>
              </a:rPr>
            </a:br>
            <a:r>
              <a:rPr lang="en-US" sz="3200" dirty="0" smtClean="0">
                <a:latin typeface="Constantia" pitchFamily="18" charset="0"/>
              </a:rPr>
              <a:t>Founders of Lutheran education</a:t>
            </a:r>
            <a:endParaRPr lang="en-US" sz="3200" dirty="0">
              <a:latin typeface="Constantia" pitchFamily="18" charset="0"/>
            </a:endParaRPr>
          </a:p>
        </p:txBody>
      </p:sp>
      <p:pic>
        <p:nvPicPr>
          <p:cNvPr id="6" name="il_fi" descr="http://www.zionmarshall.org/images/martin_phillip.jpg"/>
          <p:cNvPicPr>
            <a:picLocks noGrp="1"/>
          </p:cNvPicPr>
          <p:nvPr>
            <p:ph idx="1"/>
          </p:nvPr>
        </p:nvPicPr>
        <p:blipFill>
          <a:blip r:embed="rId2" cstate="print"/>
          <a:srcRect/>
          <a:stretch>
            <a:fillRect/>
          </a:stretch>
        </p:blipFill>
        <p:spPr bwMode="auto">
          <a:xfrm>
            <a:off x="609600" y="1905000"/>
            <a:ext cx="5286375" cy="3572669"/>
          </a:xfrm>
          <a:prstGeom prst="rect">
            <a:avLst/>
          </a:prstGeom>
          <a:noFill/>
          <a:ln w="9525">
            <a:noFill/>
            <a:miter lim="800000"/>
            <a:headEnd/>
            <a:tailEnd/>
          </a:ln>
        </p:spPr>
      </p:pic>
      <p:pic>
        <p:nvPicPr>
          <p:cNvPr id="5" name="Content Placeholder 2" descr="P1060385.JPG"/>
          <p:cNvPicPr>
            <a:picLocks noChangeAspect="1"/>
          </p:cNvPicPr>
          <p:nvPr/>
        </p:nvPicPr>
        <p:blipFill>
          <a:blip r:embed="rId3" cstate="print">
            <a:extLst>
              <a:ext uri="{28A0092B-C50C-407E-A947-70E740481C1C}">
                <a14:useLocalDpi xmlns:a14="http://schemas.microsoft.com/office/drawing/2010/main" val="0"/>
              </a:ext>
            </a:extLst>
          </a:blip>
          <a:srcRect t="8797" b="8797"/>
          <a:stretch>
            <a:fillRect/>
          </a:stretch>
        </p:blipFill>
        <p:spPr>
          <a:xfrm rot="5400000">
            <a:off x="4675820" y="2410780"/>
            <a:ext cx="5105400" cy="31794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28600"/>
            <a:ext cx="5410200" cy="3048000"/>
          </a:xfrm>
        </p:spPr>
        <p:txBody>
          <a:bodyPr>
            <a:normAutofit fontScale="85000" lnSpcReduction="10000"/>
          </a:bodyPr>
          <a:lstStyle/>
          <a:p>
            <a:pPr marL="0" indent="0">
              <a:buNone/>
            </a:pPr>
            <a:r>
              <a:rPr lang="en-US" dirty="0" smtClean="0">
                <a:solidFill>
                  <a:srgbClr val="FF6600"/>
                </a:solidFill>
              </a:rPr>
              <a:t>LUTHER </a:t>
            </a:r>
            <a:r>
              <a:rPr lang="mr-IN" dirty="0" smtClean="0">
                <a:solidFill>
                  <a:srgbClr val="FF6600"/>
                </a:solidFill>
              </a:rPr>
              <a:t>–</a:t>
            </a:r>
            <a:r>
              <a:rPr lang="en-US" dirty="0" smtClean="0">
                <a:solidFill>
                  <a:srgbClr val="FF6600"/>
                </a:solidFill>
              </a:rPr>
              <a:t> Monk and University Professor</a:t>
            </a:r>
          </a:p>
          <a:p>
            <a:pPr marL="457200" lvl="1" indent="0">
              <a:buNone/>
            </a:pPr>
            <a:r>
              <a:rPr lang="en-US" dirty="0" smtClean="0"/>
              <a:t>Education and study led him to expose corruption and offer new ideas :</a:t>
            </a:r>
          </a:p>
          <a:p>
            <a:pPr lvl="1"/>
            <a:endParaRPr lang="en-US" dirty="0" smtClean="0"/>
          </a:p>
          <a:p>
            <a:pPr lvl="2"/>
            <a:r>
              <a:rPr lang="en-US" dirty="0" smtClean="0"/>
              <a:t>Believed in the inherent integrity of all persons, loved in the eyes of God</a:t>
            </a:r>
          </a:p>
          <a:p>
            <a:pPr lvl="2"/>
            <a:r>
              <a:rPr lang="en-US" dirty="0" smtClean="0"/>
              <a:t>Critiqued social and church systems that oppressed the poor and vulnerable</a:t>
            </a:r>
          </a:p>
          <a:p>
            <a:pPr lvl="2"/>
            <a:r>
              <a:rPr lang="en-US" dirty="0" smtClean="0"/>
              <a:t>Affirmed Equality of all callings / vocations in the world </a:t>
            </a:r>
          </a:p>
          <a:p>
            <a:pPr marL="914400" lvl="2" indent="0">
              <a:buNone/>
            </a:pPr>
            <a:endParaRPr lang="en-US" dirty="0" smtClean="0"/>
          </a:p>
          <a:p>
            <a:pPr marL="914400" lvl="2" indent="0">
              <a:buNone/>
            </a:pPr>
            <a:endParaRPr lang="en-US" dirty="0" smtClean="0"/>
          </a:p>
        </p:txBody>
      </p:sp>
      <p:pic>
        <p:nvPicPr>
          <p:cNvPr id="8" name="Picture 7" descr="Namibia 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81000"/>
            <a:ext cx="2577278" cy="3124200"/>
          </a:xfrm>
          <a:prstGeom prst="rect">
            <a:avLst/>
          </a:prstGeom>
        </p:spPr>
      </p:pic>
      <p:pic>
        <p:nvPicPr>
          <p:cNvPr id="9" name="Picture 8" descr="3DG_671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429000"/>
            <a:ext cx="3987800" cy="2631948"/>
          </a:xfrm>
          <a:prstGeom prst="rect">
            <a:avLst/>
          </a:prstGeom>
        </p:spPr>
      </p:pic>
      <p:pic>
        <p:nvPicPr>
          <p:cNvPr id="10" name="Picture 9" descr="martin_luther_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276600"/>
            <a:ext cx="2266026" cy="2385967"/>
          </a:xfrm>
          <a:prstGeom prst="rect">
            <a:avLst/>
          </a:prstGeom>
        </p:spPr>
      </p:pic>
    </p:spTree>
    <p:extLst>
      <p:ext uri="{BB962C8B-B14F-4D97-AF65-F5344CB8AC3E}">
        <p14:creationId xmlns:p14="http://schemas.microsoft.com/office/powerpoint/2010/main" val="949890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normAutofit fontScale="90000"/>
          </a:bodyPr>
          <a:lstStyle/>
          <a:p>
            <a:r>
              <a:rPr lang="en-US" sz="4000" b="1" dirty="0" smtClean="0">
                <a:latin typeface="Constantia" pitchFamily="18" charset="0"/>
              </a:rPr>
              <a:t>University of Wittenberg </a:t>
            </a:r>
            <a:br>
              <a:rPr lang="en-US" sz="4000" b="1" dirty="0" smtClean="0">
                <a:latin typeface="Constantia" pitchFamily="18" charset="0"/>
              </a:rPr>
            </a:br>
            <a:r>
              <a:rPr lang="en-US" sz="3100" dirty="0" smtClean="0">
                <a:latin typeface="Constantia" pitchFamily="18" charset="0"/>
              </a:rPr>
              <a:t>founded in 1502 </a:t>
            </a:r>
            <a:endParaRPr lang="en-US" sz="3100" dirty="0">
              <a:latin typeface="Constantia" pitchFamily="18" charset="0"/>
            </a:endParaRPr>
          </a:p>
        </p:txBody>
      </p:sp>
      <p:pic>
        <p:nvPicPr>
          <p:cNvPr id="5" name="il_fi" descr="http://www.uncommon-travel-germany.com/image-files/wittenberg-university-gate.jpg"/>
          <p:cNvPicPr/>
          <p:nvPr/>
        </p:nvPicPr>
        <p:blipFill>
          <a:blip r:embed="rId2" cstate="print"/>
          <a:srcRect/>
          <a:stretch>
            <a:fillRect/>
          </a:stretch>
        </p:blipFill>
        <p:spPr bwMode="auto">
          <a:xfrm>
            <a:off x="533400" y="1600200"/>
            <a:ext cx="3886200" cy="4343400"/>
          </a:xfrm>
          <a:prstGeom prst="rect">
            <a:avLst/>
          </a:prstGeom>
          <a:noFill/>
          <a:ln w="9525">
            <a:noFill/>
            <a:miter lim="800000"/>
            <a:headEnd/>
            <a:tailEnd/>
          </a:ln>
        </p:spPr>
      </p:pic>
      <p:sp>
        <p:nvSpPr>
          <p:cNvPr id="6" name="TextBox 5"/>
          <p:cNvSpPr txBox="1"/>
          <p:nvPr/>
        </p:nvSpPr>
        <p:spPr>
          <a:xfrm>
            <a:off x="4724400" y="1524000"/>
            <a:ext cx="4114800" cy="3847207"/>
          </a:xfrm>
          <a:prstGeom prst="rect">
            <a:avLst/>
          </a:prstGeom>
          <a:noFill/>
        </p:spPr>
        <p:txBody>
          <a:bodyPr wrap="square" rtlCol="0">
            <a:spAutoFit/>
          </a:bodyPr>
          <a:lstStyle/>
          <a:p>
            <a:pPr marL="0" lvl="2"/>
            <a:r>
              <a:rPr lang="en-US" sz="2000" dirty="0" smtClean="0"/>
              <a:t>Some of Luther’s </a:t>
            </a:r>
            <a:r>
              <a:rPr lang="en-US" sz="2000" dirty="0"/>
              <a:t>Innovations:</a:t>
            </a:r>
          </a:p>
          <a:p>
            <a:pPr marL="914400" lvl="4" indent="-285750">
              <a:buFont typeface="Arial"/>
              <a:buChar char="•"/>
            </a:pPr>
            <a:r>
              <a:rPr lang="en-US" sz="1600" dirty="0" smtClean="0"/>
              <a:t>Developed a unified, written </a:t>
            </a:r>
            <a:r>
              <a:rPr lang="en-US" sz="1600" dirty="0"/>
              <a:t>German </a:t>
            </a:r>
            <a:r>
              <a:rPr lang="en-US" sz="1600" dirty="0">
                <a:solidFill>
                  <a:srgbClr val="FFFF00"/>
                </a:solidFill>
              </a:rPr>
              <a:t>L</a:t>
            </a:r>
            <a:r>
              <a:rPr lang="en-US" sz="1600" dirty="0" smtClean="0">
                <a:solidFill>
                  <a:srgbClr val="FFFF00"/>
                </a:solidFill>
              </a:rPr>
              <a:t>anguage</a:t>
            </a:r>
            <a:r>
              <a:rPr lang="en-US" sz="1600" dirty="0" smtClean="0"/>
              <a:t> </a:t>
            </a:r>
            <a:endParaRPr lang="en-US" sz="1600" dirty="0"/>
          </a:p>
          <a:p>
            <a:pPr marL="914400" lvl="4" indent="-285750">
              <a:buFont typeface="Arial"/>
              <a:buChar char="•"/>
            </a:pPr>
            <a:r>
              <a:rPr lang="en-US" sz="1600" dirty="0" smtClean="0"/>
              <a:t>Outreach via new </a:t>
            </a:r>
            <a:r>
              <a:rPr lang="en-US" sz="1600" dirty="0" smtClean="0">
                <a:solidFill>
                  <a:srgbClr val="FFFF00"/>
                </a:solidFill>
              </a:rPr>
              <a:t>Technology</a:t>
            </a:r>
            <a:r>
              <a:rPr lang="en-US" sz="1600" dirty="0" smtClean="0"/>
              <a:t>: Media &amp; Printing</a:t>
            </a:r>
            <a:endParaRPr lang="en-US" sz="1600" dirty="0"/>
          </a:p>
          <a:p>
            <a:pPr marL="914400" lvl="4" indent="-285750">
              <a:buFont typeface="Arial"/>
              <a:buChar char="•"/>
            </a:pPr>
            <a:r>
              <a:rPr lang="en-US" sz="1600" dirty="0">
                <a:solidFill>
                  <a:srgbClr val="FFFF00"/>
                </a:solidFill>
              </a:rPr>
              <a:t>Music</a:t>
            </a:r>
            <a:r>
              <a:rPr lang="en-US" sz="1600" dirty="0"/>
              <a:t>  - participation of all, not just experts </a:t>
            </a:r>
            <a:r>
              <a:rPr lang="en-US" sz="1600" dirty="0" smtClean="0"/>
              <a:t>in singing</a:t>
            </a:r>
            <a:endParaRPr lang="en-US" sz="1600" dirty="0"/>
          </a:p>
          <a:p>
            <a:pPr marL="914400" lvl="4" indent="-285750">
              <a:buFont typeface="Arial"/>
              <a:buChar char="•"/>
            </a:pPr>
            <a:r>
              <a:rPr lang="en-US" sz="1600" dirty="0">
                <a:solidFill>
                  <a:srgbClr val="FFFF00"/>
                </a:solidFill>
              </a:rPr>
              <a:t>Theology</a:t>
            </a:r>
            <a:r>
              <a:rPr lang="en-US" sz="1600" dirty="0"/>
              <a:t> </a:t>
            </a:r>
            <a:r>
              <a:rPr lang="mr-IN" sz="1600" dirty="0"/>
              <a:t>–</a:t>
            </a:r>
            <a:r>
              <a:rPr lang="en-US" sz="1600" dirty="0"/>
              <a:t> emphasis on equality, freedom and service to others</a:t>
            </a:r>
          </a:p>
          <a:p>
            <a:pPr marL="914400" lvl="4" indent="-285750">
              <a:buFont typeface="Arial"/>
              <a:buChar char="•"/>
            </a:pPr>
            <a:r>
              <a:rPr lang="en-US" sz="1600" dirty="0" smtClean="0">
                <a:solidFill>
                  <a:srgbClr val="FFFF00"/>
                </a:solidFill>
              </a:rPr>
              <a:t>Questioning</a:t>
            </a:r>
            <a:r>
              <a:rPr lang="en-US" sz="1600" dirty="0" smtClean="0"/>
              <a:t> </a:t>
            </a:r>
            <a:r>
              <a:rPr lang="en-US" sz="1600" dirty="0"/>
              <a:t>authority, tradition and corruption</a:t>
            </a:r>
          </a:p>
          <a:p>
            <a:pPr marL="914400" lvl="4" indent="-285750">
              <a:buFont typeface="Arial"/>
              <a:buChar char="•"/>
            </a:pPr>
            <a:r>
              <a:rPr lang="en-US" sz="1600" dirty="0">
                <a:solidFill>
                  <a:srgbClr val="FFFF00"/>
                </a:solidFill>
              </a:rPr>
              <a:t>Democratization</a:t>
            </a:r>
            <a:r>
              <a:rPr lang="en-US" sz="1600" dirty="0"/>
              <a:t> of knowledge, information, the church, </a:t>
            </a:r>
          </a:p>
          <a:p>
            <a:pPr marL="914400" lvl="4" indent="-285750">
              <a:buFont typeface="Arial"/>
              <a:buChar char="•"/>
            </a:pPr>
            <a:r>
              <a:rPr lang="en-US" sz="1600" dirty="0">
                <a:solidFill>
                  <a:srgbClr val="FFFF00"/>
                </a:solidFill>
              </a:rPr>
              <a:t>Educational reform</a:t>
            </a:r>
            <a:r>
              <a:rPr lang="en-US" sz="1600" dirty="0"/>
              <a:t>!! : public </a:t>
            </a:r>
            <a:r>
              <a:rPr lang="en-US" sz="1600" dirty="0" smtClean="0"/>
              <a:t>education</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
            </a:r>
            <a:br>
              <a:rPr lang="en-US" sz="4000" b="1" dirty="0" smtClean="0"/>
            </a:br>
            <a:r>
              <a:rPr lang="en-US" sz="3600" b="1" dirty="0" smtClean="0">
                <a:solidFill>
                  <a:srgbClr val="FD9B18"/>
                </a:solidFill>
                <a:latin typeface="Constantia" pitchFamily="18" charset="0"/>
              </a:rPr>
              <a:t>The Lutheran reform of education at </a:t>
            </a:r>
            <a:br>
              <a:rPr lang="en-US" sz="3600" b="1" dirty="0" smtClean="0">
                <a:solidFill>
                  <a:srgbClr val="FD9B18"/>
                </a:solidFill>
                <a:latin typeface="Constantia" pitchFamily="18" charset="0"/>
              </a:rPr>
            </a:br>
            <a:r>
              <a:rPr lang="en-US" sz="3600" b="1" dirty="0" smtClean="0">
                <a:solidFill>
                  <a:srgbClr val="FD9B18"/>
                </a:solidFill>
                <a:latin typeface="Constantia" pitchFamily="18" charset="0"/>
              </a:rPr>
              <a:t>the University of Wittenberg</a:t>
            </a:r>
            <a:r>
              <a:rPr lang="en-US" sz="4000" b="1" dirty="0" smtClean="0">
                <a:solidFill>
                  <a:srgbClr val="FD9B18"/>
                </a:solidFill>
                <a:latin typeface="Constantia" pitchFamily="18" charset="0"/>
              </a:rPr>
              <a:t/>
            </a:r>
            <a:br>
              <a:rPr lang="en-US" sz="4000" b="1" dirty="0" smtClean="0">
                <a:solidFill>
                  <a:srgbClr val="FD9B18"/>
                </a:solidFill>
                <a:latin typeface="Constantia" pitchFamily="18" charset="0"/>
              </a:rPr>
            </a:br>
            <a:endParaRPr lang="en-US" sz="4000" b="1" dirty="0">
              <a:solidFill>
                <a:srgbClr val="FD9B18"/>
              </a:solidFill>
              <a:latin typeface="Constantia" pitchFamily="18" charset="0"/>
            </a:endParaRPr>
          </a:p>
        </p:txBody>
      </p:sp>
      <p:sp>
        <p:nvSpPr>
          <p:cNvPr id="3" name="Content Placeholder 2"/>
          <p:cNvSpPr>
            <a:spLocks noGrp="1"/>
          </p:cNvSpPr>
          <p:nvPr>
            <p:ph idx="1"/>
          </p:nvPr>
        </p:nvSpPr>
        <p:spPr/>
        <p:txBody>
          <a:bodyPr>
            <a:normAutofit/>
          </a:bodyPr>
          <a:lstStyle/>
          <a:p>
            <a:pPr marL="457200" indent="-457200" algn="ctr">
              <a:buAutoNum type="arabicPeriod"/>
            </a:pPr>
            <a:endParaRPr lang="en-US" sz="2200" dirty="0" smtClean="0">
              <a:latin typeface="Constantia" pitchFamily="18" charset="0"/>
            </a:endParaRPr>
          </a:p>
          <a:p>
            <a:pPr marL="457200" indent="-457200">
              <a:buNone/>
            </a:pPr>
            <a:r>
              <a:rPr lang="en-US" sz="2200" dirty="0" smtClean="0">
                <a:latin typeface="Constantia" pitchFamily="18" charset="0"/>
              </a:rPr>
              <a:t>1. </a:t>
            </a:r>
            <a:r>
              <a:rPr lang="en-US" sz="2200" dirty="0" smtClean="0">
                <a:solidFill>
                  <a:srgbClr val="FFFF00"/>
                </a:solidFill>
                <a:latin typeface="Constantia" pitchFamily="18" charset="0"/>
              </a:rPr>
              <a:t>Education for men and </a:t>
            </a:r>
            <a:r>
              <a:rPr lang="en-US" sz="2200" b="1" dirty="0" smtClean="0">
                <a:solidFill>
                  <a:srgbClr val="FFFF00"/>
                </a:solidFill>
                <a:latin typeface="Constantia" pitchFamily="18" charset="0"/>
              </a:rPr>
              <a:t>women</a:t>
            </a:r>
            <a:r>
              <a:rPr lang="en-US" sz="2200" dirty="0" smtClean="0">
                <a:solidFill>
                  <a:srgbClr val="FFFF00"/>
                </a:solidFill>
                <a:latin typeface="Constantia" pitchFamily="18" charset="0"/>
              </a:rPr>
              <a:t> </a:t>
            </a:r>
            <a:r>
              <a:rPr lang="en-US" sz="2200" dirty="0" smtClean="0">
                <a:latin typeface="Constantia" pitchFamily="18" charset="0"/>
              </a:rPr>
              <a:t>[first time in human history!]</a:t>
            </a:r>
          </a:p>
          <a:p>
            <a:pPr marL="457200" indent="-457200">
              <a:buNone/>
            </a:pPr>
            <a:r>
              <a:rPr lang="en-US" sz="2200" dirty="0" smtClean="0">
                <a:latin typeface="Constantia" pitchFamily="18" charset="0"/>
              </a:rPr>
              <a:t>2. Education for </a:t>
            </a:r>
            <a:r>
              <a:rPr lang="en-US" sz="2200" b="1" dirty="0" smtClean="0">
                <a:solidFill>
                  <a:srgbClr val="FFFF00"/>
                </a:solidFill>
                <a:latin typeface="Constantia" pitchFamily="18" charset="0"/>
              </a:rPr>
              <a:t>all persons </a:t>
            </a:r>
            <a:r>
              <a:rPr lang="en-US" sz="2200" dirty="0" smtClean="0">
                <a:solidFill>
                  <a:srgbClr val="FFFF00"/>
                </a:solidFill>
                <a:latin typeface="Constantia" pitchFamily="18" charset="0"/>
              </a:rPr>
              <a:t>regardless of socio-economic status</a:t>
            </a:r>
          </a:p>
          <a:p>
            <a:pPr marL="457200" indent="-457200">
              <a:buNone/>
            </a:pPr>
            <a:r>
              <a:rPr lang="en-US" sz="2200" dirty="0" smtClean="0">
                <a:latin typeface="Constantia" pitchFamily="18" charset="0"/>
              </a:rPr>
              <a:t>3. </a:t>
            </a:r>
            <a:r>
              <a:rPr lang="en-US" sz="2200" dirty="0" smtClean="0">
                <a:solidFill>
                  <a:srgbClr val="FFFF00"/>
                </a:solidFill>
                <a:latin typeface="Constantia" pitchFamily="18" charset="0"/>
              </a:rPr>
              <a:t>Education funded by the state </a:t>
            </a:r>
            <a:r>
              <a:rPr lang="en-US" sz="2200" dirty="0" smtClean="0">
                <a:latin typeface="Constantia" pitchFamily="18" charset="0"/>
              </a:rPr>
              <a:t>through </a:t>
            </a:r>
            <a:r>
              <a:rPr lang="en-US" sz="2200" b="1" dirty="0" smtClean="0">
                <a:latin typeface="Constantia" pitchFamily="18" charset="0"/>
              </a:rPr>
              <a:t>graded taxation</a:t>
            </a:r>
          </a:p>
          <a:p>
            <a:pPr marL="457200" indent="-457200">
              <a:buNone/>
            </a:pPr>
            <a:r>
              <a:rPr lang="en-US" sz="2200" dirty="0" smtClean="0">
                <a:latin typeface="Constantia" pitchFamily="18" charset="0"/>
              </a:rPr>
              <a:t>4. Incorporation of the </a:t>
            </a:r>
            <a:r>
              <a:rPr lang="en-US" sz="2200" b="1" dirty="0" smtClean="0">
                <a:solidFill>
                  <a:srgbClr val="FFFF00"/>
                </a:solidFill>
                <a:latin typeface="Constantia" pitchFamily="18" charset="0"/>
              </a:rPr>
              <a:t>humanities</a:t>
            </a:r>
            <a:r>
              <a:rPr lang="en-US" sz="2200" dirty="0" smtClean="0">
                <a:latin typeface="Constantia" pitchFamily="18" charset="0"/>
              </a:rPr>
              <a:t> in university learning: </a:t>
            </a:r>
          </a:p>
          <a:p>
            <a:pPr marL="457200" indent="-457200">
              <a:buNone/>
            </a:pPr>
            <a:r>
              <a:rPr lang="en-US" sz="2200" dirty="0" smtClean="0">
                <a:latin typeface="Constantia" pitchFamily="18" charset="0"/>
              </a:rPr>
              <a:t>history, languages, literature (including poetry), ethics</a:t>
            </a:r>
          </a:p>
          <a:p>
            <a:pPr marL="457200" indent="-457200">
              <a:buNone/>
            </a:pPr>
            <a:r>
              <a:rPr lang="en-US" sz="2200" dirty="0" smtClean="0">
                <a:latin typeface="Constantia" pitchFamily="18" charset="0"/>
              </a:rPr>
              <a:t>5. </a:t>
            </a:r>
            <a:r>
              <a:rPr lang="en-US" sz="2200" dirty="0" smtClean="0">
                <a:solidFill>
                  <a:srgbClr val="FFFF00"/>
                </a:solidFill>
                <a:latin typeface="Constantia" pitchFamily="18" charset="0"/>
              </a:rPr>
              <a:t>Rigorous questioning </a:t>
            </a:r>
            <a:r>
              <a:rPr lang="en-US" sz="2200" dirty="0" smtClean="0">
                <a:latin typeface="Constantia" pitchFamily="18" charset="0"/>
              </a:rPr>
              <a:t>of the status quo, received tradition</a:t>
            </a:r>
          </a:p>
          <a:p>
            <a:pPr marL="457200" indent="-457200">
              <a:buNone/>
            </a:pPr>
            <a:r>
              <a:rPr lang="en-US" sz="2200" dirty="0" smtClean="0">
                <a:latin typeface="Constantia" pitchFamily="18" charset="0"/>
              </a:rPr>
              <a:t>6. Promotion of </a:t>
            </a:r>
            <a:r>
              <a:rPr lang="en-US" sz="2200" b="1" dirty="0" smtClean="0">
                <a:solidFill>
                  <a:srgbClr val="FFFF00"/>
                </a:solidFill>
                <a:latin typeface="Constantia" pitchFamily="18" charset="0"/>
              </a:rPr>
              <a:t>academic freedom </a:t>
            </a:r>
            <a:r>
              <a:rPr lang="en-US" sz="2200" dirty="0" smtClean="0">
                <a:latin typeface="Constantia" pitchFamily="18" charset="0"/>
              </a:rPr>
              <a:t>for sake of advancing</a:t>
            </a:r>
          </a:p>
          <a:p>
            <a:pPr marL="457200" indent="-457200">
              <a:buNone/>
            </a:pPr>
            <a:r>
              <a:rPr lang="en-US" sz="2200" dirty="0">
                <a:latin typeface="Constantia" pitchFamily="18" charset="0"/>
              </a:rPr>
              <a:t>k</a:t>
            </a:r>
            <a:r>
              <a:rPr lang="en-US" sz="2200" dirty="0" smtClean="0">
                <a:latin typeface="Constantia" pitchFamily="18" charset="0"/>
              </a:rPr>
              <a:t>nowledge  through research, experimentation, performance</a:t>
            </a:r>
          </a:p>
          <a:p>
            <a:pPr marL="457200" indent="-457200">
              <a:buNone/>
            </a:pPr>
            <a:r>
              <a:rPr lang="en-US" sz="2200" dirty="0" smtClean="0">
                <a:latin typeface="Constantia" pitchFamily="18" charset="0"/>
              </a:rPr>
              <a:t>7. Education for </a:t>
            </a:r>
            <a:r>
              <a:rPr lang="en-US" sz="2200" b="1" dirty="0" smtClean="0">
                <a:solidFill>
                  <a:srgbClr val="FFFF00"/>
                </a:solidFill>
                <a:latin typeface="Constantia" pitchFamily="18" charset="0"/>
              </a:rPr>
              <a:t>leadership in society </a:t>
            </a:r>
            <a:r>
              <a:rPr lang="en-US" sz="2200" dirty="0" smtClean="0">
                <a:solidFill>
                  <a:srgbClr val="FFFF00"/>
                </a:solidFill>
                <a:latin typeface="Constantia" pitchFamily="18" charset="0"/>
              </a:rPr>
              <a:t>to diminish human suffering and injustice</a:t>
            </a:r>
          </a:p>
          <a:p>
            <a:pPr marL="457200" indent="-457200">
              <a:buNone/>
            </a:pPr>
            <a:endParaRPr lang="en-US" sz="2200" dirty="0">
              <a:latin typeface="Constant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061"/>
            <a:ext cx="8839200" cy="1143000"/>
          </a:xfrm>
        </p:spPr>
        <p:txBody>
          <a:bodyPr>
            <a:noAutofit/>
          </a:bodyPr>
          <a:lstStyle/>
          <a:p>
            <a:r>
              <a:rPr lang="en-US" sz="3600" dirty="0" smtClean="0"/>
              <a:t>500</a:t>
            </a:r>
            <a:r>
              <a:rPr lang="en-US" sz="3600" baseline="30000" dirty="0" smtClean="0"/>
              <a:t>th</a:t>
            </a:r>
            <a:r>
              <a:rPr lang="en-US" sz="3600" dirty="0" smtClean="0"/>
              <a:t> Anniversary of this Reformation</a:t>
            </a:r>
            <a:br>
              <a:rPr lang="en-US" sz="3600" dirty="0" smtClean="0"/>
            </a:br>
            <a:r>
              <a:rPr lang="en-US" sz="3600" dirty="0" smtClean="0"/>
              <a:t>Oct 31, 1517 </a:t>
            </a:r>
            <a:r>
              <a:rPr lang="mr-IN" sz="3600" dirty="0" smtClean="0"/>
              <a:t>–</a:t>
            </a:r>
            <a:r>
              <a:rPr lang="en-US" sz="3600" dirty="0" smtClean="0"/>
              <a:t> 2017 </a:t>
            </a:r>
            <a:endParaRPr lang="en-US" sz="3600" dirty="0"/>
          </a:p>
        </p:txBody>
      </p:sp>
      <p:sp>
        <p:nvSpPr>
          <p:cNvPr id="3" name="TextBox 2"/>
          <p:cNvSpPr txBox="1"/>
          <p:nvPr/>
        </p:nvSpPr>
        <p:spPr>
          <a:xfrm>
            <a:off x="0" y="1143000"/>
            <a:ext cx="6579838" cy="1754327"/>
          </a:xfrm>
          <a:prstGeom prst="rect">
            <a:avLst/>
          </a:prstGeom>
          <a:noFill/>
        </p:spPr>
        <p:txBody>
          <a:bodyPr wrap="square" rtlCol="0">
            <a:spAutoFit/>
          </a:bodyPr>
          <a:lstStyle/>
          <a:p>
            <a:r>
              <a:rPr lang="en-US" dirty="0" smtClean="0"/>
              <a:t>Celebrations around the world : e.g. “95 People” exhibit in Wittenberg, Germany feature contemporary and historic figures who carry on reforming work today along the lines of Luther:  Steve Jobs, Friedrich Nietzsche, Martin Luther King Jr., Kwok </a:t>
            </a:r>
            <a:r>
              <a:rPr lang="en-US" dirty="0" err="1" smtClean="0"/>
              <a:t>Pui</a:t>
            </a:r>
            <a:r>
              <a:rPr lang="en-US" dirty="0" smtClean="0"/>
              <a:t> Lan, Meghan Rohrer, Johann Sebastian Bach, etc.</a:t>
            </a:r>
          </a:p>
          <a:p>
            <a:endParaRPr lang="en-US" dirty="0" smtClean="0"/>
          </a:p>
        </p:txBody>
      </p:sp>
      <p:pic>
        <p:nvPicPr>
          <p:cNvPr id="5" name="Picture 4" descr="95schaetze12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91984"/>
            <a:ext cx="5996066" cy="2718216"/>
          </a:xfrm>
          <a:prstGeom prst="rect">
            <a:avLst/>
          </a:prstGeom>
        </p:spPr>
      </p:pic>
      <p:pic>
        <p:nvPicPr>
          <p:cNvPr id="7" name="Picture 6" descr="IMG_59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063" y="1524000"/>
            <a:ext cx="2736937" cy="2833991"/>
          </a:xfrm>
          <a:prstGeom prst="rect">
            <a:avLst/>
          </a:prstGeom>
        </p:spPr>
      </p:pic>
      <p:pic>
        <p:nvPicPr>
          <p:cNvPr id="8" name="Picture 7" descr="IMG_592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14800"/>
            <a:ext cx="2471376" cy="2209800"/>
          </a:xfrm>
          <a:prstGeom prst="rect">
            <a:avLst/>
          </a:prstGeom>
        </p:spPr>
      </p:pic>
      <p:pic>
        <p:nvPicPr>
          <p:cNvPr id="9" name="Picture 8" descr="images-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5900" y="3962400"/>
            <a:ext cx="2578100" cy="1715608"/>
          </a:xfrm>
          <a:prstGeom prst="rect">
            <a:avLst/>
          </a:prstGeom>
        </p:spPr>
      </p:pic>
      <p:sp>
        <p:nvSpPr>
          <p:cNvPr id="4" name="TextBox 3"/>
          <p:cNvSpPr txBox="1"/>
          <p:nvPr/>
        </p:nvSpPr>
        <p:spPr>
          <a:xfrm>
            <a:off x="0" y="6019800"/>
            <a:ext cx="9144000" cy="584776"/>
          </a:xfrm>
          <a:prstGeom prst="rect">
            <a:avLst/>
          </a:prstGeom>
          <a:solidFill>
            <a:schemeClr val="bg1">
              <a:alpha val="67000"/>
            </a:schemeClr>
          </a:solidFill>
        </p:spPr>
        <p:txBody>
          <a:bodyPr wrap="square" rtlCol="0">
            <a:spAutoFit/>
          </a:bodyPr>
          <a:lstStyle/>
          <a:p>
            <a:r>
              <a:rPr lang="en-US" sz="3200" dirty="0">
                <a:solidFill>
                  <a:srgbClr val="FFFF00"/>
                </a:solidFill>
              </a:rPr>
              <a:t>Luther is not a hero but seen as a revolutionary model</a:t>
            </a:r>
          </a:p>
        </p:txBody>
      </p:sp>
    </p:spTree>
    <p:extLst>
      <p:ext uri="{BB962C8B-B14F-4D97-AF65-F5344CB8AC3E}">
        <p14:creationId xmlns:p14="http://schemas.microsoft.com/office/powerpoint/2010/main" val="3112535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921"/>
            <a:ext cx="8229600" cy="715962"/>
          </a:xfrm>
        </p:spPr>
        <p:txBody>
          <a:bodyPr>
            <a:normAutofit/>
          </a:bodyPr>
          <a:lstStyle/>
          <a:p>
            <a:r>
              <a:rPr lang="en-US" sz="3600" b="1" dirty="0" smtClean="0">
                <a:latin typeface="Constantia" pitchFamily="18" charset="0"/>
              </a:rPr>
              <a:t>The spread of Lutheran education</a:t>
            </a:r>
            <a:endParaRPr lang="en-US" sz="3600" b="1" dirty="0">
              <a:latin typeface="Constantia" pitchFamily="18" charset="0"/>
            </a:endParaRPr>
          </a:p>
        </p:txBody>
      </p:sp>
      <p:pic>
        <p:nvPicPr>
          <p:cNvPr id="7" name="il_fi" descr="http://1.bp.blogspot.com/-Rg1RuIesdbE/TWCkg6rkIEI/AAAAAAAAEyg/Z6_KljnIeXs/s1600/The+Origins+of+Calvinism+with+Cover_2.jpg"/>
          <p:cNvPicPr>
            <a:picLocks noGrp="1"/>
          </p:cNvPicPr>
          <p:nvPr>
            <p:ph idx="1"/>
          </p:nvPr>
        </p:nvPicPr>
        <p:blipFill>
          <a:blip r:embed="rId2" cstate="print"/>
          <a:stretch>
            <a:fillRect/>
          </a:stretch>
        </p:blipFill>
        <p:spPr bwMode="auto">
          <a:xfrm>
            <a:off x="2819400" y="685800"/>
            <a:ext cx="6019800" cy="6400800"/>
          </a:xfrm>
          <a:prstGeom prst="rect">
            <a:avLst/>
          </a:prstGeom>
          <a:noFill/>
          <a:ln w="9525">
            <a:noFill/>
            <a:miter lim="800000"/>
            <a:headEnd/>
            <a:tailEnd/>
          </a:ln>
        </p:spPr>
      </p:pic>
      <p:sp>
        <p:nvSpPr>
          <p:cNvPr id="3" name="TextBox 2"/>
          <p:cNvSpPr txBox="1"/>
          <p:nvPr/>
        </p:nvSpPr>
        <p:spPr>
          <a:xfrm>
            <a:off x="0" y="1600200"/>
            <a:ext cx="3733799" cy="1569660"/>
          </a:xfrm>
          <a:prstGeom prst="rect">
            <a:avLst/>
          </a:prstGeom>
          <a:solidFill>
            <a:schemeClr val="bg1"/>
          </a:solidFill>
        </p:spPr>
        <p:txBody>
          <a:bodyPr wrap="square" rtlCol="0">
            <a:spAutoFit/>
          </a:bodyPr>
          <a:lstStyle/>
          <a:p>
            <a:r>
              <a:rPr lang="en-US" sz="2400" dirty="0" smtClean="0">
                <a:solidFill>
                  <a:srgbClr val="FC46CB"/>
                </a:solidFill>
              </a:rPr>
              <a:t>PINK</a:t>
            </a:r>
            <a:r>
              <a:rPr lang="en-US" sz="2400" dirty="0" smtClean="0"/>
              <a:t> = Lutheran Protestants</a:t>
            </a:r>
          </a:p>
          <a:p>
            <a:r>
              <a:rPr lang="en-US" sz="2400" dirty="0" smtClean="0">
                <a:solidFill>
                  <a:schemeClr val="accent3">
                    <a:lumMod val="75000"/>
                  </a:schemeClr>
                </a:solidFill>
              </a:rPr>
              <a:t>GREEN </a:t>
            </a:r>
            <a:r>
              <a:rPr lang="en-US" sz="2400" dirty="0" smtClean="0"/>
              <a:t>&amp; </a:t>
            </a:r>
            <a:r>
              <a:rPr lang="en-US" sz="2400" dirty="0" smtClean="0">
                <a:solidFill>
                  <a:schemeClr val="accent4">
                    <a:lumMod val="60000"/>
                    <a:lumOff val="40000"/>
                  </a:schemeClr>
                </a:solidFill>
              </a:rPr>
              <a:t>PURPLE</a:t>
            </a:r>
            <a:r>
              <a:rPr lang="en-US" sz="2400" dirty="0" smtClean="0"/>
              <a:t>: Other </a:t>
            </a:r>
          </a:p>
          <a:p>
            <a:r>
              <a:rPr lang="en-US" sz="2400" dirty="0"/>
              <a:t>	</a:t>
            </a:r>
            <a:r>
              <a:rPr lang="en-US" sz="2400" dirty="0" smtClean="0"/>
              <a:t>Protestant Traditions</a:t>
            </a:r>
          </a:p>
          <a:p>
            <a:r>
              <a:rPr lang="en-US" sz="2400" dirty="0" smtClean="0">
                <a:solidFill>
                  <a:srgbClr val="FFFF00"/>
                </a:solidFill>
              </a:rPr>
              <a:t>YELLOW</a:t>
            </a:r>
            <a:r>
              <a:rPr lang="en-US" sz="2400" dirty="0" smtClean="0"/>
              <a:t> = Catholic</a:t>
            </a:r>
            <a:endParaRPr lang="en-US" sz="2400" dirty="0"/>
          </a:p>
        </p:txBody>
      </p:sp>
      <p:sp>
        <p:nvSpPr>
          <p:cNvPr id="4" name="TextBox 3"/>
          <p:cNvSpPr txBox="1"/>
          <p:nvPr/>
        </p:nvSpPr>
        <p:spPr>
          <a:xfrm>
            <a:off x="304800" y="762000"/>
            <a:ext cx="2416046" cy="369332"/>
          </a:xfrm>
          <a:prstGeom prst="rect">
            <a:avLst/>
          </a:prstGeom>
          <a:noFill/>
        </p:spPr>
        <p:txBody>
          <a:bodyPr wrap="none" rtlCol="0">
            <a:spAutoFit/>
          </a:bodyPr>
          <a:lstStyle/>
          <a:p>
            <a:r>
              <a:rPr lang="en-US" dirty="0" smtClean="0"/>
              <a:t>By the end of the 1500s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Locations of Lutheran Colleges &amp;  Universities </a:t>
            </a:r>
            <a:endParaRPr lang="en-US" dirty="0"/>
          </a:p>
        </p:txBody>
      </p:sp>
      <p:pic>
        <p:nvPicPr>
          <p:cNvPr id="4" name="Content Placeholder 3" descr="http://www.lutherancolleges.org/images/lecna-map-passive.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7315200" cy="4724400"/>
          </a:xfrm>
          <a:prstGeom prst="rect">
            <a:avLst/>
          </a:prstGeom>
          <a:noFill/>
          <a:ln>
            <a:noFill/>
          </a:ln>
        </p:spPr>
      </p:pic>
      <p:sp>
        <p:nvSpPr>
          <p:cNvPr id="3" name="TextBox 2"/>
          <p:cNvSpPr txBox="1"/>
          <p:nvPr/>
        </p:nvSpPr>
        <p:spPr>
          <a:xfrm>
            <a:off x="1600200" y="1447800"/>
            <a:ext cx="6129953" cy="369332"/>
          </a:xfrm>
          <a:prstGeom prst="rect">
            <a:avLst/>
          </a:prstGeom>
          <a:noFill/>
        </p:spPr>
        <p:txBody>
          <a:bodyPr wrap="none" rtlCol="0">
            <a:spAutoFit/>
          </a:bodyPr>
          <a:lstStyle/>
          <a:p>
            <a:r>
              <a:rPr lang="en-US" dirty="0" smtClean="0"/>
              <a:t>26 are specifically ELCA Colleges and Universities, including PLU</a:t>
            </a:r>
            <a:endParaRPr lang="en-US" dirty="0"/>
          </a:p>
        </p:txBody>
      </p:sp>
      <p:sp>
        <p:nvSpPr>
          <p:cNvPr id="5" name="TextBox 4"/>
          <p:cNvSpPr txBox="1"/>
          <p:nvPr/>
        </p:nvSpPr>
        <p:spPr>
          <a:xfrm>
            <a:off x="1524000" y="2743200"/>
            <a:ext cx="152400" cy="293132"/>
          </a:xfrm>
          <a:prstGeom prst="rect">
            <a:avLst/>
          </a:prstGeom>
          <a:solidFill>
            <a:srgbClr val="FD9B18"/>
          </a:solidFill>
        </p:spPr>
        <p:txBody>
          <a:bodyPr wrap="square" rtlCol="0">
            <a:spAutoFit/>
          </a:bodyPr>
          <a:lstStyle/>
          <a:p>
            <a:endParaRPr lang="en-US" dirty="0"/>
          </a:p>
        </p:txBody>
      </p:sp>
    </p:spTree>
    <p:extLst>
      <p:ext uri="{BB962C8B-B14F-4D97-AF65-F5344CB8AC3E}">
        <p14:creationId xmlns:p14="http://schemas.microsoft.com/office/powerpoint/2010/main" val="699616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305800" cy="2862322"/>
          </a:xfrm>
          <a:prstGeom prst="rect">
            <a:avLst/>
          </a:prstGeom>
        </p:spPr>
        <p:txBody>
          <a:bodyPr wrap="square">
            <a:spAutoFit/>
          </a:bodyPr>
          <a:lstStyle/>
          <a:p>
            <a:r>
              <a:rPr lang="en-US" dirty="0"/>
              <a:t>Hello </a:t>
            </a:r>
            <a:r>
              <a:rPr lang="en-US" dirty="0" smtClean="0"/>
              <a:t>Colleagues of our Network of ELCA Colleges and Universities!</a:t>
            </a:r>
          </a:p>
          <a:p>
            <a:endParaRPr lang="en-US" dirty="0"/>
          </a:p>
          <a:p>
            <a:r>
              <a:rPr lang="en-US" dirty="0" smtClean="0"/>
              <a:t>I </a:t>
            </a:r>
            <a:r>
              <a:rPr lang="en-US" dirty="0"/>
              <a:t>share this </a:t>
            </a:r>
            <a:r>
              <a:rPr lang="en-US" dirty="0" smtClean="0"/>
              <a:t>PowerPoint </a:t>
            </a:r>
            <a:r>
              <a:rPr lang="en-US" dirty="0"/>
              <a:t>to</a:t>
            </a:r>
            <a:r>
              <a:rPr lang="en-US" dirty="0" smtClean="0"/>
              <a:t>:</a:t>
            </a:r>
          </a:p>
          <a:p>
            <a:endParaRPr lang="en-US" dirty="0"/>
          </a:p>
          <a:p>
            <a:pPr marL="342900" indent="-342900">
              <a:buFont typeface="+mj-lt"/>
              <a:buAutoNum type="arabicPeriod"/>
            </a:pPr>
            <a:r>
              <a:rPr lang="en-US" dirty="0"/>
              <a:t>share our context at </a:t>
            </a:r>
            <a:r>
              <a:rPr lang="en-US" dirty="0" smtClean="0"/>
              <a:t>Pacific Lutheran University</a:t>
            </a:r>
            <a:endParaRPr lang="en-US" dirty="0"/>
          </a:p>
          <a:p>
            <a:pPr marL="342900" indent="-342900">
              <a:buFont typeface="+mj-lt"/>
              <a:buAutoNum type="arabicPeriod"/>
            </a:pPr>
            <a:r>
              <a:rPr lang="en-US" dirty="0"/>
              <a:t>share forms of introduction to Lutheran Higher Education that we offer at PLU and </a:t>
            </a:r>
          </a:p>
          <a:p>
            <a:pPr marL="342900" indent="-342900">
              <a:buFont typeface="+mj-lt"/>
              <a:buAutoNum type="arabicPeriod"/>
            </a:pPr>
            <a:r>
              <a:rPr lang="en-US" dirty="0" smtClean="0"/>
              <a:t>provide </a:t>
            </a:r>
            <a:r>
              <a:rPr lang="en-US" dirty="0"/>
              <a:t>an example of a LHE presentation offered at the first session of New Student Orientation for students and their family </a:t>
            </a:r>
            <a:r>
              <a:rPr lang="en-US" dirty="0" smtClean="0"/>
              <a:t>members </a:t>
            </a:r>
            <a:endParaRPr lang="en-US" dirty="0"/>
          </a:p>
          <a:p>
            <a:pPr marL="342900" indent="-342900">
              <a:buFont typeface="+mj-lt"/>
              <a:buAutoNum type="arabicPeriod"/>
            </a:pPr>
            <a:r>
              <a:rPr lang="en-US" dirty="0" smtClean="0"/>
              <a:t>provide </a:t>
            </a:r>
            <a:r>
              <a:rPr lang="en-US" dirty="0"/>
              <a:t>sample slides that would be added or used for faculty, staff and administration </a:t>
            </a:r>
            <a:r>
              <a:rPr lang="en-US" dirty="0" smtClean="0"/>
              <a:t>presentation</a:t>
            </a:r>
            <a:endParaRPr lang="en-US" dirty="0"/>
          </a:p>
        </p:txBody>
      </p:sp>
    </p:spTree>
    <p:extLst>
      <p:ext uri="{BB962C8B-B14F-4D97-AF65-F5344CB8AC3E}">
        <p14:creationId xmlns:p14="http://schemas.microsoft.com/office/powerpoint/2010/main" val="391308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From its start, Lutheran Higher Ed was based on the </a:t>
            </a:r>
            <a:r>
              <a:rPr lang="en-US" dirty="0" smtClean="0">
                <a:solidFill>
                  <a:srgbClr val="FD9B18"/>
                </a:solidFill>
              </a:rPr>
              <a:t>Liberal Arts</a:t>
            </a:r>
            <a:endParaRPr lang="en-US" dirty="0">
              <a:solidFill>
                <a:srgbClr val="FD9B18"/>
              </a:solidFill>
            </a:endParaRPr>
          </a:p>
        </p:txBody>
      </p:sp>
      <p:sp>
        <p:nvSpPr>
          <p:cNvPr id="3" name="TextBox 2"/>
          <p:cNvSpPr txBox="1"/>
          <p:nvPr/>
        </p:nvSpPr>
        <p:spPr>
          <a:xfrm>
            <a:off x="228600" y="1524000"/>
            <a:ext cx="8610600" cy="5539978"/>
          </a:xfrm>
          <a:prstGeom prst="rect">
            <a:avLst/>
          </a:prstGeom>
          <a:noFill/>
        </p:spPr>
        <p:txBody>
          <a:bodyPr wrap="square" rtlCol="0">
            <a:spAutoFit/>
          </a:bodyPr>
          <a:lstStyle/>
          <a:p>
            <a:r>
              <a:rPr lang="en-US" sz="2400" dirty="0" smtClean="0"/>
              <a:t>Because the Reformers experienced the freeing power of education based in history, languages, philosophy/theology, etc. they stressed that </a:t>
            </a:r>
            <a:r>
              <a:rPr lang="en-US" sz="2400" dirty="0" smtClean="0">
                <a:solidFill>
                  <a:srgbClr val="FFFF00"/>
                </a:solidFill>
              </a:rPr>
              <a:t>Lutheran Higher Education is rooted in the liberal arts</a:t>
            </a:r>
            <a:r>
              <a:rPr lang="en-US" sz="2400" dirty="0" smtClean="0"/>
              <a:t>.</a:t>
            </a:r>
          </a:p>
          <a:p>
            <a:endParaRPr lang="en-US" sz="2400" dirty="0" smtClean="0"/>
          </a:p>
          <a:p>
            <a:r>
              <a:rPr lang="en-US" sz="2400" dirty="0" smtClean="0"/>
              <a:t>THESE WERE CONSIDERED  </a:t>
            </a:r>
            <a:r>
              <a:rPr lang="en-US" sz="2400" dirty="0" smtClean="0">
                <a:solidFill>
                  <a:srgbClr val="FFFF00"/>
                </a:solidFill>
              </a:rPr>
              <a:t>ESSENTIAL FOR EDUCATION OF FREE PERSONS and CIVIC LIFE GENERALLY </a:t>
            </a:r>
            <a:r>
              <a:rPr lang="mr-IN" sz="2400" dirty="0" smtClean="0"/>
              <a:t>–</a:t>
            </a:r>
            <a:r>
              <a:rPr lang="en-US" sz="2400" dirty="0" smtClean="0"/>
              <a:t> liberating or freeing education </a:t>
            </a:r>
            <a:r>
              <a:rPr lang="mr-IN" sz="2400" dirty="0" smtClean="0"/>
              <a:t>–</a:t>
            </a:r>
            <a:r>
              <a:rPr lang="en-US" sz="2400" dirty="0" smtClean="0"/>
              <a:t> freeing from past models/frameworks</a:t>
            </a:r>
          </a:p>
          <a:p>
            <a:endParaRPr lang="en-US" sz="2400" dirty="0" smtClean="0"/>
          </a:p>
          <a:p>
            <a:endParaRPr lang="en-US" sz="2400" dirty="0" smtClean="0"/>
          </a:p>
          <a:p>
            <a:r>
              <a:rPr lang="en-US" sz="2400" dirty="0" smtClean="0"/>
              <a:t>In Greek and Classical Education, 7 liberal arts are:</a:t>
            </a:r>
          </a:p>
          <a:p>
            <a:r>
              <a:rPr lang="en-US" sz="2400" dirty="0" smtClean="0"/>
              <a:t>1. The 3 “</a:t>
            </a:r>
            <a:r>
              <a:rPr lang="en-US" sz="2400" dirty="0" err="1" smtClean="0"/>
              <a:t>trivium</a:t>
            </a:r>
            <a:r>
              <a:rPr lang="en-US" sz="2400" dirty="0" smtClean="0"/>
              <a:t>” foundations : grammar</a:t>
            </a:r>
            <a:r>
              <a:rPr lang="en-US" sz="2400" dirty="0"/>
              <a:t>, logic and </a:t>
            </a:r>
            <a:r>
              <a:rPr lang="en-US" sz="2400" dirty="0" smtClean="0"/>
              <a:t>rhetoric</a:t>
            </a:r>
          </a:p>
          <a:p>
            <a:r>
              <a:rPr lang="en-US" sz="2400" dirty="0" smtClean="0"/>
              <a:t>2. The </a:t>
            </a:r>
            <a:r>
              <a:rPr lang="en-US" sz="2400" dirty="0"/>
              <a:t>“upper division</a:t>
            </a:r>
            <a:r>
              <a:rPr lang="en-US" sz="2400" dirty="0" smtClean="0"/>
              <a:t>” 4 “</a:t>
            </a:r>
            <a:r>
              <a:rPr lang="en-US" sz="2400" dirty="0" err="1" smtClean="0"/>
              <a:t>quadrivium</a:t>
            </a:r>
            <a:r>
              <a:rPr lang="en-US" sz="2400" dirty="0" smtClean="0"/>
              <a:t>”: arithmetic, </a:t>
            </a:r>
            <a:r>
              <a:rPr lang="en-US" sz="2400" dirty="0"/>
              <a:t>geometry, music and </a:t>
            </a:r>
            <a:r>
              <a:rPr lang="en-US" sz="2400" dirty="0" smtClean="0"/>
              <a:t>astronomy</a:t>
            </a:r>
          </a:p>
          <a:p>
            <a:endParaRPr lang="en-US" sz="2400" dirty="0" smtClean="0"/>
          </a:p>
          <a:p>
            <a:r>
              <a:rPr lang="en-US" dirty="0"/>
              <a:t> </a:t>
            </a:r>
          </a:p>
        </p:txBody>
      </p:sp>
    </p:spTree>
    <p:extLst>
      <p:ext uri="{BB962C8B-B14F-4D97-AF65-F5344CB8AC3E}">
        <p14:creationId xmlns:p14="http://schemas.microsoft.com/office/powerpoint/2010/main" val="3743585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solidFill>
                  <a:srgbClr val="FD9B18"/>
                </a:solidFill>
              </a:rPr>
              <a:t>Liberal Arts Today</a:t>
            </a:r>
            <a:endParaRPr lang="en-US" dirty="0">
              <a:solidFill>
                <a:srgbClr val="FD9B18"/>
              </a:solidFill>
            </a:endParaRPr>
          </a:p>
        </p:txBody>
      </p:sp>
      <p:sp>
        <p:nvSpPr>
          <p:cNvPr id="3" name="TextBox 2"/>
          <p:cNvSpPr txBox="1"/>
          <p:nvPr/>
        </p:nvSpPr>
        <p:spPr>
          <a:xfrm>
            <a:off x="381000" y="914400"/>
            <a:ext cx="8458200" cy="5816977"/>
          </a:xfrm>
          <a:prstGeom prst="rect">
            <a:avLst/>
          </a:prstGeom>
          <a:noFill/>
        </p:spPr>
        <p:txBody>
          <a:bodyPr wrap="square" rtlCol="0">
            <a:spAutoFit/>
          </a:bodyPr>
          <a:lstStyle/>
          <a:p>
            <a:r>
              <a:rPr lang="en-US" dirty="0" smtClean="0"/>
              <a:t>The </a:t>
            </a:r>
            <a:r>
              <a:rPr lang="en-US" dirty="0"/>
              <a:t>liberal arts spectrum is generally accepted as covering the following fields:</a:t>
            </a:r>
          </a:p>
          <a:p>
            <a:endParaRPr lang="en-US" sz="2400" b="1" dirty="0" smtClean="0"/>
          </a:p>
          <a:p>
            <a:r>
              <a:rPr lang="en-US" sz="2400" b="1" dirty="0" smtClean="0">
                <a:solidFill>
                  <a:srgbClr val="FD9B18"/>
                </a:solidFill>
              </a:rPr>
              <a:t>Humanities</a:t>
            </a:r>
            <a:r>
              <a:rPr lang="en-US" sz="2400" dirty="0" smtClean="0"/>
              <a:t> </a:t>
            </a:r>
            <a:r>
              <a:rPr lang="en-US" sz="2400" dirty="0"/>
              <a:t>– includes art, literature, linguistics, philosophy, religion, ethics, modern foreign languages, music, theater, speech, classical languages (Latin/Greek) etc.</a:t>
            </a:r>
          </a:p>
          <a:p>
            <a:endParaRPr lang="en-US" sz="2400" b="1" dirty="0" smtClean="0"/>
          </a:p>
          <a:p>
            <a:r>
              <a:rPr lang="en-US" sz="2400" b="1" dirty="0" smtClean="0">
                <a:solidFill>
                  <a:srgbClr val="FD9B18"/>
                </a:solidFill>
              </a:rPr>
              <a:t>Social </a:t>
            </a:r>
            <a:r>
              <a:rPr lang="en-US" sz="2400" b="1" dirty="0">
                <a:solidFill>
                  <a:srgbClr val="FD9B18"/>
                </a:solidFill>
              </a:rPr>
              <a:t>sciences</a:t>
            </a:r>
            <a:r>
              <a:rPr lang="en-US" sz="2400" dirty="0">
                <a:solidFill>
                  <a:srgbClr val="FD9B18"/>
                </a:solidFill>
              </a:rPr>
              <a:t> </a:t>
            </a:r>
            <a:r>
              <a:rPr lang="en-US" sz="2400" dirty="0"/>
              <a:t>– includes history, psychology, law, sociology, politics, gender studies, anthropology, economics, geography, business informatics, etc.</a:t>
            </a:r>
          </a:p>
          <a:p>
            <a:endParaRPr lang="en-US" sz="2400" b="1" dirty="0" smtClean="0"/>
          </a:p>
          <a:p>
            <a:r>
              <a:rPr lang="en-US" sz="2400" b="1" dirty="0" smtClean="0">
                <a:solidFill>
                  <a:srgbClr val="FD9B18"/>
                </a:solidFill>
              </a:rPr>
              <a:t>Natural </a:t>
            </a:r>
            <a:r>
              <a:rPr lang="en-US" sz="2400" b="1" dirty="0">
                <a:solidFill>
                  <a:srgbClr val="FD9B18"/>
                </a:solidFill>
              </a:rPr>
              <a:t>sciences</a:t>
            </a:r>
            <a:r>
              <a:rPr lang="en-US" sz="2400" dirty="0">
                <a:solidFill>
                  <a:srgbClr val="FD9B18"/>
                </a:solidFill>
              </a:rPr>
              <a:t> </a:t>
            </a:r>
            <a:r>
              <a:rPr lang="en-US" sz="2400" dirty="0"/>
              <a:t>– includes astronomy, biology, chemistry, physics, botany, archaeology, zoology, geology, Earth sciences, etc.</a:t>
            </a:r>
          </a:p>
          <a:p>
            <a:endParaRPr lang="en-US" sz="2400" b="1" dirty="0" smtClean="0"/>
          </a:p>
          <a:p>
            <a:r>
              <a:rPr lang="en-US" sz="2400" b="1" dirty="0" smtClean="0">
                <a:solidFill>
                  <a:srgbClr val="FD9B18"/>
                </a:solidFill>
              </a:rPr>
              <a:t>Formal </a:t>
            </a:r>
            <a:r>
              <a:rPr lang="en-US" sz="2400" b="1" dirty="0">
                <a:solidFill>
                  <a:srgbClr val="FD9B18"/>
                </a:solidFill>
              </a:rPr>
              <a:t>sciences</a:t>
            </a:r>
            <a:r>
              <a:rPr lang="en-US" sz="2400" dirty="0">
                <a:solidFill>
                  <a:srgbClr val="FD9B18"/>
                </a:solidFill>
              </a:rPr>
              <a:t> </a:t>
            </a:r>
            <a:r>
              <a:rPr lang="en-US" sz="2400" dirty="0"/>
              <a:t>– includes mathematics, logic, statistics, etc.</a:t>
            </a:r>
          </a:p>
          <a:p>
            <a:endParaRPr lang="en-US" dirty="0"/>
          </a:p>
        </p:txBody>
      </p:sp>
    </p:spTree>
    <p:extLst>
      <p:ext uri="{BB962C8B-B14F-4D97-AF65-F5344CB8AC3E}">
        <p14:creationId xmlns:p14="http://schemas.microsoft.com/office/powerpoint/2010/main" val="2966061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Liberal Arts and Lutheran Reform</a:t>
            </a:r>
            <a:endParaRPr lang="en-US" dirty="0"/>
          </a:p>
        </p:txBody>
      </p:sp>
      <p:sp>
        <p:nvSpPr>
          <p:cNvPr id="3" name="TextBox 2"/>
          <p:cNvSpPr txBox="1"/>
          <p:nvPr/>
        </p:nvSpPr>
        <p:spPr>
          <a:xfrm>
            <a:off x="381001" y="1524000"/>
            <a:ext cx="8382000" cy="5539979"/>
          </a:xfrm>
          <a:prstGeom prst="rect">
            <a:avLst/>
          </a:prstGeom>
          <a:noFill/>
        </p:spPr>
        <p:txBody>
          <a:bodyPr wrap="square" rtlCol="0">
            <a:spAutoFit/>
          </a:bodyPr>
          <a:lstStyle/>
          <a:p>
            <a:r>
              <a:rPr lang="en-US" sz="2800" dirty="0">
                <a:solidFill>
                  <a:srgbClr val="FFFF00"/>
                </a:solidFill>
              </a:rPr>
              <a:t>To the 7 classical liberal arts, Luther and his contemporaries added the heart of the Hebrew Prophets who emphasized justice and human values.. they added poetry, ethics, and the study of languages… which was at the root of their reform. </a:t>
            </a:r>
            <a:endParaRPr lang="en-US" sz="2800" dirty="0" smtClean="0">
              <a:solidFill>
                <a:srgbClr val="FFFF00"/>
              </a:solidFill>
            </a:endParaRPr>
          </a:p>
          <a:p>
            <a:endParaRPr lang="en-US" sz="2800" dirty="0" smtClean="0">
              <a:solidFill>
                <a:srgbClr val="FFFF00"/>
              </a:solidFill>
            </a:endParaRPr>
          </a:p>
          <a:p>
            <a:r>
              <a:rPr lang="en-US" sz="2800" dirty="0" smtClean="0">
                <a:solidFill>
                  <a:srgbClr val="FFFFFF"/>
                </a:solidFill>
              </a:rPr>
              <a:t>At PLU:</a:t>
            </a:r>
          </a:p>
          <a:p>
            <a:r>
              <a:rPr lang="en-US" sz="2800" dirty="0" smtClean="0">
                <a:solidFill>
                  <a:srgbClr val="FFFFFF"/>
                </a:solidFill>
              </a:rPr>
              <a:t>Liberal arts are not just distribution boxes to check.</a:t>
            </a:r>
            <a:endParaRPr lang="en-US" sz="2800" dirty="0">
              <a:solidFill>
                <a:srgbClr val="FFFFFF"/>
              </a:solidFill>
            </a:endParaRPr>
          </a:p>
          <a:p>
            <a:r>
              <a:rPr lang="en-US" sz="2800" dirty="0" smtClean="0"/>
              <a:t>The Humanities, Mathematics, Social and Natural Sciences are the Foundation on which we build our professional programs; They are </a:t>
            </a:r>
            <a:r>
              <a:rPr lang="en-US" sz="2800" dirty="0"/>
              <a:t>t</a:t>
            </a:r>
            <a:r>
              <a:rPr lang="en-US" sz="2800" dirty="0" smtClean="0"/>
              <a:t>he basis for a well-educated life of learning committed to care.</a:t>
            </a:r>
            <a:endParaRPr lang="en-US" sz="2800" dirty="0"/>
          </a:p>
          <a:p>
            <a:endParaRPr lang="en-US" dirty="0"/>
          </a:p>
        </p:txBody>
      </p:sp>
    </p:spTree>
    <p:extLst>
      <p:ext uri="{BB962C8B-B14F-4D97-AF65-F5344CB8AC3E}">
        <p14:creationId xmlns:p14="http://schemas.microsoft.com/office/powerpoint/2010/main" val="2884263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Constantia" pitchFamily="18" charset="0"/>
              </a:rPr>
              <a:t>Norwegian </a:t>
            </a:r>
            <a:r>
              <a:rPr lang="en-US" sz="3600" b="1" dirty="0" smtClean="0">
                <a:latin typeface="Constantia" pitchFamily="18" charset="0"/>
              </a:rPr>
              <a:t>Lutheran immigrants </a:t>
            </a:r>
            <a:r>
              <a:rPr lang="en-US" sz="3600" b="1" dirty="0">
                <a:latin typeface="Constantia" pitchFamily="18" charset="0"/>
              </a:rPr>
              <a:t/>
            </a:r>
            <a:br>
              <a:rPr lang="en-US" sz="3600" b="1" dirty="0">
                <a:latin typeface="Constantia" pitchFamily="18" charset="0"/>
              </a:rPr>
            </a:br>
            <a:r>
              <a:rPr lang="en-US" sz="3600" b="1" dirty="0">
                <a:latin typeface="Constantia" pitchFamily="18" charset="0"/>
              </a:rPr>
              <a:t>in the Pacific Northwest</a:t>
            </a:r>
            <a:endParaRPr lang="en-US" sz="3600" dirty="0"/>
          </a:p>
        </p:txBody>
      </p:sp>
      <p:pic>
        <p:nvPicPr>
          <p:cNvPr id="4" name="Content Placeholder 3" descr="https://dspace.plu.edu/xmlui/bitstream/handle/10989/4469/l_2934.jpg_web.jpg?sequence=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5791200" cy="3916362"/>
          </a:xfrm>
          <a:prstGeom prst="rect">
            <a:avLst/>
          </a:prstGeom>
          <a:noFill/>
          <a:ln>
            <a:noFill/>
          </a:ln>
        </p:spPr>
      </p:pic>
    </p:spTree>
    <p:extLst>
      <p:ext uri="{BB962C8B-B14F-4D97-AF65-F5344CB8AC3E}">
        <p14:creationId xmlns:p14="http://schemas.microsoft.com/office/powerpoint/2010/main" val="3818253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solidFill>
                  <a:schemeClr val="bg2">
                    <a:lumMod val="40000"/>
                    <a:lumOff val="60000"/>
                  </a:schemeClr>
                </a:solidFill>
                <a:latin typeface="Constantia" pitchFamily="18" charset="0"/>
              </a:rPr>
              <a:t>Scandinavian cultural sensibilities</a:t>
            </a:r>
            <a:endParaRPr lang="en-US" sz="3600" b="1" dirty="0">
              <a:solidFill>
                <a:schemeClr val="bg2">
                  <a:lumMod val="40000"/>
                  <a:lumOff val="60000"/>
                </a:schemeClr>
              </a:solidFill>
              <a:latin typeface="Constantia" pitchFamily="18" charset="0"/>
            </a:endParaRPr>
          </a:p>
        </p:txBody>
      </p:sp>
      <p:sp>
        <p:nvSpPr>
          <p:cNvPr id="3" name="Content Placeholder 2"/>
          <p:cNvSpPr>
            <a:spLocks noGrp="1"/>
          </p:cNvSpPr>
          <p:nvPr>
            <p:ph idx="1"/>
          </p:nvPr>
        </p:nvSpPr>
        <p:spPr>
          <a:xfrm>
            <a:off x="457200" y="1066800"/>
            <a:ext cx="8305800" cy="3657600"/>
          </a:xfrm>
        </p:spPr>
        <p:txBody>
          <a:bodyPr>
            <a:normAutofit/>
          </a:bodyPr>
          <a:lstStyle/>
          <a:p>
            <a:r>
              <a:rPr lang="en-US" sz="2400" dirty="0" smtClean="0">
                <a:latin typeface="Constantia" pitchFamily="18" charset="0"/>
              </a:rPr>
              <a:t>An egalitarian ethos </a:t>
            </a:r>
          </a:p>
          <a:p>
            <a:r>
              <a:rPr lang="en-US" sz="2400" dirty="0" smtClean="0">
                <a:latin typeface="Constantia" pitchFamily="18" charset="0"/>
              </a:rPr>
              <a:t>Earthiness: down-to-earth; care for the earth</a:t>
            </a:r>
          </a:p>
          <a:p>
            <a:r>
              <a:rPr lang="en-US" sz="2400" dirty="0" smtClean="0">
                <a:latin typeface="Constantia" pitchFamily="18" charset="0"/>
              </a:rPr>
              <a:t>A communal orientation</a:t>
            </a:r>
          </a:p>
          <a:p>
            <a:r>
              <a:rPr lang="en-US" sz="2400" dirty="0" smtClean="0">
                <a:latin typeface="Constantia" pitchFamily="18" charset="0"/>
              </a:rPr>
              <a:t>Intellectual modesty and charity </a:t>
            </a:r>
          </a:p>
          <a:p>
            <a:r>
              <a:rPr lang="en-US" sz="2400" dirty="0" smtClean="0">
                <a:latin typeface="Constantia" pitchFamily="18" charset="0"/>
              </a:rPr>
              <a:t>A strong work ethic</a:t>
            </a:r>
          </a:p>
          <a:p>
            <a:r>
              <a:rPr lang="en-US" sz="2400" dirty="0" smtClean="0">
                <a:latin typeface="Constantia" pitchFamily="18" charset="0"/>
              </a:rPr>
              <a:t>High regard for education</a:t>
            </a:r>
          </a:p>
          <a:p>
            <a:r>
              <a:rPr lang="en-US" sz="2400" dirty="0" smtClean="0">
                <a:latin typeface="Constantia" pitchFamily="18" charset="0"/>
              </a:rPr>
              <a:t>Commitment to social welfare and international peace</a:t>
            </a:r>
            <a:endParaRPr lang="en-US" sz="2400" dirty="0">
              <a:latin typeface="Constant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rst Catalogue - 189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324600"/>
          </a:xfrm>
          <a:prstGeom prst="rect">
            <a:avLst/>
          </a:prstGeom>
          <a:noFill/>
          <a:ln>
            <a:noFill/>
          </a:ln>
        </p:spPr>
      </p:pic>
    </p:spTree>
    <p:extLst>
      <p:ext uri="{BB962C8B-B14F-4D97-AF65-F5344CB8AC3E}">
        <p14:creationId xmlns:p14="http://schemas.microsoft.com/office/powerpoint/2010/main" val="470127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nstantia" pitchFamily="18" charset="0"/>
              </a:rPr>
              <a:t>PLU faculty Today</a:t>
            </a:r>
            <a:endParaRPr lang="en-US" sz="3600" b="1" dirty="0">
              <a:latin typeface="Constantia" pitchFamily="18" charset="0"/>
            </a:endParaRPr>
          </a:p>
        </p:txBody>
      </p:sp>
      <p:sp>
        <p:nvSpPr>
          <p:cNvPr id="4" name="Content Placeholder 2"/>
          <p:cNvSpPr>
            <a:spLocks noGrp="1"/>
          </p:cNvSpPr>
          <p:nvPr>
            <p:ph idx="1"/>
          </p:nvPr>
        </p:nvSpPr>
        <p:spPr>
          <a:xfrm>
            <a:off x="457200" y="1528764"/>
            <a:ext cx="8229600" cy="4525963"/>
          </a:xfrm>
        </p:spPr>
        <p:txBody>
          <a:bodyPr/>
          <a:lstStyle/>
          <a:p>
            <a:pPr>
              <a:buNone/>
            </a:pPr>
            <a:r>
              <a:rPr lang="en-US" dirty="0">
                <a:ea typeface="Calibri"/>
                <a:cs typeface="Times New Roman"/>
              </a:rPr>
              <a:t> </a:t>
            </a:r>
            <a:r>
              <a:rPr lang="en-US" dirty="0" smtClean="0"/>
              <a:t> </a:t>
            </a:r>
            <a:r>
              <a:rPr lang="en-US" dirty="0"/>
              <a:t> </a:t>
            </a:r>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solidFill>
                <a:effectLst/>
                <a:uLnTx/>
                <a:uFillTx/>
                <a:latin typeface="+mn-lt"/>
                <a:ea typeface="Calibri"/>
                <a:cs typeface="Times New Roman"/>
              </a:rPr>
              <a:t> </a:t>
            </a:r>
            <a:r>
              <a:rPr kumimoji="0" lang="en-US" sz="3200" b="0" i="0" u="none" strike="noStrike" kern="1200" cap="none" spc="0" normalizeH="0" baseline="0" noProof="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Giovanna Urdangarain"/>
          <p:cNvPicPr/>
          <p:nvPr/>
        </p:nvPicPr>
        <p:blipFill>
          <a:blip r:embed="rId2" cstate="print"/>
          <a:srcRect/>
          <a:stretch>
            <a:fillRect/>
          </a:stretch>
        </p:blipFill>
        <p:spPr bwMode="auto">
          <a:xfrm>
            <a:off x="1524000" y="3352800"/>
            <a:ext cx="1609725" cy="1247775"/>
          </a:xfrm>
          <a:prstGeom prst="rect">
            <a:avLst/>
          </a:prstGeom>
          <a:noFill/>
          <a:ln w="9525">
            <a:noFill/>
            <a:miter lim="800000"/>
            <a:headEnd/>
            <a:tailEnd/>
          </a:ln>
        </p:spPr>
      </p:pic>
      <p:pic>
        <p:nvPicPr>
          <p:cNvPr id="11" name="Picture 10" descr="Martin Wurm"/>
          <p:cNvPicPr/>
          <p:nvPr/>
        </p:nvPicPr>
        <p:blipFill>
          <a:blip r:embed="rId3" cstate="print"/>
          <a:srcRect/>
          <a:stretch>
            <a:fillRect/>
          </a:stretch>
        </p:blipFill>
        <p:spPr bwMode="auto">
          <a:xfrm>
            <a:off x="5248274" y="3325816"/>
            <a:ext cx="1609725" cy="1247775"/>
          </a:xfrm>
          <a:prstGeom prst="rect">
            <a:avLst/>
          </a:prstGeom>
          <a:noFill/>
          <a:ln w="9525">
            <a:noFill/>
            <a:miter lim="800000"/>
            <a:headEnd/>
            <a:tailEnd/>
          </a:ln>
        </p:spPr>
      </p:pic>
      <p:pic>
        <p:nvPicPr>
          <p:cNvPr id="14" name="Picture 13" descr="Ed Castro"/>
          <p:cNvPicPr/>
          <p:nvPr/>
        </p:nvPicPr>
        <p:blipFill>
          <a:blip r:embed="rId4" cstate="print"/>
          <a:srcRect/>
          <a:stretch>
            <a:fillRect/>
          </a:stretch>
        </p:blipFill>
        <p:spPr bwMode="auto">
          <a:xfrm>
            <a:off x="4367211" y="4891885"/>
            <a:ext cx="1743076" cy="1247774"/>
          </a:xfrm>
          <a:prstGeom prst="rect">
            <a:avLst/>
          </a:prstGeom>
          <a:noFill/>
          <a:ln w="9525">
            <a:noFill/>
            <a:miter lim="800000"/>
            <a:headEnd/>
            <a:tailEnd/>
          </a:ln>
        </p:spPr>
      </p:pic>
      <p:pic>
        <p:nvPicPr>
          <p:cNvPr id="1028" name="Picture 4" descr="atrick Money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7" y="3352800"/>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plu.edu/languages/wp-content/uploads/sites/26/2014/08/troy-profile-3-130x13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3" y="1743075"/>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ly Davidson - Assistant Professor of Hispanic Stud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8074" y="4874427"/>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cture of Cathy Ki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1386" y="1808164"/>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ren McConne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3" y="3336925"/>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na Leon-Guerrer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213" y="4913312"/>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rianne Taylo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1808164"/>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chael Halvors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7171" y="1766887"/>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0" descr="https://www.plu.edu/busa/wp-content/uploads/sites/58/2014/09/c-lee-130x13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12643" y="1822459"/>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n Zha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35920" y="1779588"/>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vend Rønning - Chair of Stringed Instrument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1151" y="4890295"/>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www.plu.edu/biology/wp-content/uploads/sites/7/2014/08/headshotellardivey-1-130x13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67051" y="4887915"/>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acob Egg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91386" y="3325816"/>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gnes Choi"/>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76949" y="4874427"/>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37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educational mission of PLU</a:t>
            </a:r>
            <a:endParaRPr lang="en-US" dirty="0"/>
          </a:p>
        </p:txBody>
      </p:sp>
      <p:sp>
        <p:nvSpPr>
          <p:cNvPr id="3" name="Content Placeholder 2"/>
          <p:cNvSpPr>
            <a:spLocks noGrp="1"/>
          </p:cNvSpPr>
          <p:nvPr>
            <p:ph idx="1"/>
          </p:nvPr>
        </p:nvSpPr>
        <p:spPr/>
        <p:txBody>
          <a:bodyPr/>
          <a:lstStyle/>
          <a:p>
            <a:pPr algn="ctr">
              <a:buNone/>
            </a:pPr>
            <a:r>
              <a:rPr lang="en-US" b="1" dirty="0" smtClean="0">
                <a:latin typeface="Constantia" pitchFamily="18" charset="0"/>
              </a:rPr>
              <a:t>Values and Commitments</a:t>
            </a:r>
          </a:p>
          <a:p>
            <a:pPr algn="ctr">
              <a:buNone/>
            </a:pPr>
            <a:endParaRPr lang="en-US" dirty="0"/>
          </a:p>
        </p:txBody>
      </p:sp>
      <p:pic>
        <p:nvPicPr>
          <p:cNvPr id="4" name="Picture 3" descr="https://encrypted-tbn2.gstatic.com/images?q=tbn:ANd9GcTkMjycHy0K97w4pzUFWUzH67vDvJ6YBF8OQ99Q5P5Fsuk-k4ihEg"/>
          <p:cNvPicPr/>
          <p:nvPr/>
        </p:nvPicPr>
        <p:blipFill>
          <a:blip r:embed="rId2" cstate="print"/>
          <a:srcRect/>
          <a:stretch>
            <a:fillRect/>
          </a:stretch>
        </p:blipFill>
        <p:spPr bwMode="auto">
          <a:xfrm>
            <a:off x="2286000" y="2362200"/>
            <a:ext cx="4800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PLU’s MISSION</a:t>
            </a:r>
            <a:endParaRPr lang="en-US" dirty="0"/>
          </a:p>
        </p:txBody>
      </p:sp>
      <p:sp>
        <p:nvSpPr>
          <p:cNvPr id="3" name="Content Placeholder 2"/>
          <p:cNvSpPr>
            <a:spLocks noGrp="1"/>
          </p:cNvSpPr>
          <p:nvPr>
            <p:ph idx="1"/>
          </p:nvPr>
        </p:nvSpPr>
        <p:spPr/>
        <p:txBody>
          <a:bodyPr/>
          <a:lstStyle/>
          <a:p>
            <a:pPr algn="ctr">
              <a:buNone/>
            </a:pPr>
            <a:r>
              <a:rPr lang="en-US" i="1" dirty="0">
                <a:latin typeface="Constantia" pitchFamily="18" charset="0"/>
              </a:rPr>
              <a:t>Educating for lives of thoughtful inquiry, service, </a:t>
            </a:r>
            <a:r>
              <a:rPr lang="en-US" i="1" dirty="0" smtClean="0">
                <a:latin typeface="Constantia" pitchFamily="18" charset="0"/>
              </a:rPr>
              <a:t>leadership, </a:t>
            </a:r>
            <a:r>
              <a:rPr lang="en-US" i="1" dirty="0">
                <a:latin typeface="Constantia" pitchFamily="18" charset="0"/>
              </a:rPr>
              <a:t>and care – </a:t>
            </a:r>
          </a:p>
          <a:p>
            <a:pPr algn="ctr">
              <a:buNone/>
            </a:pPr>
            <a:r>
              <a:rPr lang="en-US" i="1" dirty="0">
                <a:latin typeface="Constantia" pitchFamily="18" charset="0"/>
              </a:rPr>
              <a:t>for others, their communities, and the earth</a:t>
            </a:r>
          </a:p>
          <a:p>
            <a:endParaRPr lang="en-US" dirty="0"/>
          </a:p>
        </p:txBody>
      </p:sp>
    </p:spTree>
    <p:extLst>
      <p:ext uri="{BB962C8B-B14F-4D97-AF65-F5344CB8AC3E}">
        <p14:creationId xmlns:p14="http://schemas.microsoft.com/office/powerpoint/2010/main" val="2823309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2895600" cy="2806700"/>
          </a:xfrm>
          <a:prstGeom prst="rect">
            <a:avLst/>
          </a:prstGeom>
        </p:spPr>
      </p:pic>
      <p:pic>
        <p:nvPicPr>
          <p:cNvPr id="3" name="Picture 2" descr="images-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444120"/>
            <a:ext cx="3289300" cy="2463800"/>
          </a:xfrm>
          <a:prstGeom prst="rect">
            <a:avLst/>
          </a:prstGeom>
        </p:spPr>
      </p:pic>
      <p:sp>
        <p:nvSpPr>
          <p:cNvPr id="4" name="TextBox 3"/>
          <p:cNvSpPr txBox="1"/>
          <p:nvPr/>
        </p:nvSpPr>
        <p:spPr>
          <a:xfrm>
            <a:off x="3370009" y="304800"/>
            <a:ext cx="5773991" cy="1569660"/>
          </a:xfrm>
          <a:prstGeom prst="rect">
            <a:avLst/>
          </a:prstGeom>
          <a:noFill/>
        </p:spPr>
        <p:txBody>
          <a:bodyPr wrap="square" rtlCol="0">
            <a:spAutoFit/>
          </a:bodyPr>
          <a:lstStyle/>
          <a:p>
            <a:r>
              <a:rPr lang="en-US" sz="3200" dirty="0" smtClean="0"/>
              <a:t>A University of the Evangelical Lutheran Church of America : </a:t>
            </a:r>
          </a:p>
          <a:p>
            <a:r>
              <a:rPr lang="en-US" sz="3200" dirty="0" smtClean="0"/>
              <a:t>What does this mean?</a:t>
            </a:r>
            <a:endParaRPr lang="en-US" sz="3200" dirty="0"/>
          </a:p>
        </p:txBody>
      </p:sp>
      <p:sp>
        <p:nvSpPr>
          <p:cNvPr id="5" name="TextBox 4"/>
          <p:cNvSpPr txBox="1"/>
          <p:nvPr/>
        </p:nvSpPr>
        <p:spPr>
          <a:xfrm>
            <a:off x="304800" y="2819400"/>
            <a:ext cx="5257800" cy="4431983"/>
          </a:xfrm>
          <a:prstGeom prst="rect">
            <a:avLst/>
          </a:prstGeom>
          <a:noFill/>
        </p:spPr>
        <p:txBody>
          <a:bodyPr wrap="square" rtlCol="0">
            <a:spAutoFit/>
          </a:bodyPr>
          <a:lstStyle/>
          <a:p>
            <a:pPr marL="285750" indent="-285750">
              <a:buFontTx/>
              <a:buChar char="•"/>
            </a:pPr>
            <a:r>
              <a:rPr lang="en-US" sz="2300" dirty="0" smtClean="0"/>
              <a:t>Value-laden education: service and community orientation</a:t>
            </a:r>
          </a:p>
          <a:p>
            <a:pPr marL="285750" indent="-285750">
              <a:buFontTx/>
              <a:buChar char="•"/>
            </a:pPr>
            <a:r>
              <a:rPr lang="en-US" sz="2300" dirty="0" smtClean="0"/>
              <a:t>Accompanied by the ELCA, one of the more progressive church bodies in our country</a:t>
            </a:r>
          </a:p>
          <a:p>
            <a:pPr marL="285750" indent="-285750">
              <a:buFontTx/>
              <a:buChar char="•"/>
            </a:pPr>
            <a:r>
              <a:rPr lang="en-US" sz="2300" dirty="0" smtClean="0"/>
              <a:t>Fearless pursuit of education and questioning</a:t>
            </a:r>
          </a:p>
          <a:p>
            <a:pPr marL="285750" indent="-285750">
              <a:buFontTx/>
              <a:buChar char="•"/>
            </a:pPr>
            <a:r>
              <a:rPr lang="en-US" sz="2300" dirty="0" smtClean="0"/>
              <a:t>Valuing the academic study of Religion as necessary for a humane, peaceful world &amp; reflection on one’s deepest values and commitments</a:t>
            </a:r>
          </a:p>
          <a:p>
            <a:pPr marL="285750" indent="-285750">
              <a:buFontTx/>
              <a:buChar char="•"/>
            </a:pPr>
            <a:endParaRPr lang="en-US" dirty="0"/>
          </a:p>
        </p:txBody>
      </p:sp>
      <p:sp>
        <p:nvSpPr>
          <p:cNvPr id="6" name="TextBox 5"/>
          <p:cNvSpPr txBox="1"/>
          <p:nvPr/>
        </p:nvSpPr>
        <p:spPr>
          <a:xfrm>
            <a:off x="3048000" y="1874460"/>
            <a:ext cx="6083300" cy="707886"/>
          </a:xfrm>
          <a:prstGeom prst="rect">
            <a:avLst/>
          </a:prstGeom>
          <a:noFill/>
        </p:spPr>
        <p:txBody>
          <a:bodyPr wrap="square" rtlCol="0">
            <a:spAutoFit/>
          </a:bodyPr>
          <a:lstStyle/>
          <a:p>
            <a:r>
              <a:rPr lang="en-US" sz="2000" dirty="0" smtClean="0">
                <a:solidFill>
                  <a:srgbClr val="FD9B18"/>
                </a:solidFill>
              </a:rPr>
              <a:t>Commitments to Diversity, Justice &amp; Sustainability: </a:t>
            </a:r>
          </a:p>
          <a:p>
            <a:r>
              <a:rPr lang="en-US" sz="2000" dirty="0" smtClean="0">
                <a:solidFill>
                  <a:srgbClr val="FD9B18"/>
                </a:solidFill>
              </a:rPr>
              <a:t>Service to Neighbor and Earth</a:t>
            </a:r>
            <a:endParaRPr lang="en-US" sz="2000" dirty="0">
              <a:solidFill>
                <a:srgbClr val="FD9B18"/>
              </a:solidFill>
            </a:endParaRPr>
          </a:p>
        </p:txBody>
      </p:sp>
    </p:spTree>
    <p:extLst>
      <p:ext uri="{BB962C8B-B14F-4D97-AF65-F5344CB8AC3E}">
        <p14:creationId xmlns:p14="http://schemas.microsoft.com/office/powerpoint/2010/main" val="2200895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066800"/>
          </a:xfrm>
        </p:spPr>
        <p:txBody>
          <a:bodyPr/>
          <a:lstStyle/>
          <a:p>
            <a:r>
              <a:rPr lang="en-US" dirty="0" smtClean="0">
                <a:solidFill>
                  <a:srgbClr val="FFFF00"/>
                </a:solidFill>
              </a:rPr>
              <a:t>Context of PLU</a:t>
            </a:r>
            <a:endParaRPr lang="en-US" dirty="0">
              <a:solidFill>
                <a:srgbClr val="FFFF00"/>
              </a:solidFill>
            </a:endParaRPr>
          </a:p>
        </p:txBody>
      </p:sp>
      <p:sp>
        <p:nvSpPr>
          <p:cNvPr id="3" name="Subtitle 2"/>
          <p:cNvSpPr>
            <a:spLocks noGrp="1"/>
          </p:cNvSpPr>
          <p:nvPr>
            <p:ph type="subTitle" idx="1"/>
          </p:nvPr>
        </p:nvSpPr>
        <p:spPr>
          <a:xfrm>
            <a:off x="381000" y="1524000"/>
            <a:ext cx="8458200" cy="3429000"/>
          </a:xfrm>
        </p:spPr>
        <p:txBody>
          <a:bodyPr>
            <a:normAutofit fontScale="55000" lnSpcReduction="20000"/>
          </a:bodyPr>
          <a:lstStyle/>
          <a:p>
            <a:pPr marL="365760" lvl="1"/>
            <a:r>
              <a:rPr lang="en-US" dirty="0"/>
              <a:t>Our </a:t>
            </a:r>
            <a:r>
              <a:rPr lang="en-US" dirty="0" smtClean="0"/>
              <a:t>context: </a:t>
            </a:r>
            <a:r>
              <a:rPr lang="en-US" dirty="0"/>
              <a:t>Have to define Lutheran Higher Education in a way accessible to </a:t>
            </a:r>
            <a:r>
              <a:rPr lang="en-US" dirty="0" smtClean="0"/>
              <a:t>our context:</a:t>
            </a:r>
          </a:p>
          <a:p>
            <a:pPr marL="822960" lvl="1" indent="-457200">
              <a:buFont typeface="Arial" charset="0"/>
              <a:buChar char="•"/>
            </a:pPr>
            <a:r>
              <a:rPr lang="en-US" dirty="0" smtClean="0"/>
              <a:t>a </a:t>
            </a:r>
            <a:r>
              <a:rPr lang="en-US" dirty="0">
                <a:solidFill>
                  <a:srgbClr val="FFC000"/>
                </a:solidFill>
              </a:rPr>
              <a:t>secular</a:t>
            </a:r>
            <a:r>
              <a:rPr lang="en-US" dirty="0"/>
              <a:t> &amp; </a:t>
            </a:r>
            <a:r>
              <a:rPr lang="en-US" dirty="0">
                <a:solidFill>
                  <a:srgbClr val="FFC000"/>
                </a:solidFill>
              </a:rPr>
              <a:t>religiously-diverse</a:t>
            </a:r>
            <a:r>
              <a:rPr lang="en-US" dirty="0"/>
              <a:t> </a:t>
            </a:r>
            <a:endParaRPr lang="en-US" dirty="0" smtClean="0"/>
          </a:p>
          <a:p>
            <a:pPr marL="822960" lvl="1" indent="-457200">
              <a:buFont typeface="Arial" charset="0"/>
              <a:buChar char="•"/>
            </a:pPr>
            <a:r>
              <a:rPr lang="en-US" dirty="0" smtClean="0">
                <a:solidFill>
                  <a:srgbClr val="FFC000"/>
                </a:solidFill>
              </a:rPr>
              <a:t>Institutionally-suspicious</a:t>
            </a:r>
            <a:r>
              <a:rPr lang="en-US" dirty="0" smtClean="0"/>
              <a:t> </a:t>
            </a:r>
            <a:r>
              <a:rPr lang="en-US" dirty="0" err="1" smtClean="0"/>
              <a:t>PacNW</a:t>
            </a:r>
            <a:endParaRPr lang="en-US" dirty="0" smtClean="0"/>
          </a:p>
          <a:p>
            <a:pPr marL="365760" lvl="1"/>
            <a:endParaRPr lang="en-US" dirty="0" smtClean="0"/>
          </a:p>
          <a:p>
            <a:pPr marL="365760" lvl="1"/>
            <a:r>
              <a:rPr lang="en-US" dirty="0" smtClean="0"/>
              <a:t>LHE is sometimes sensed to be competitive with diversity, justice and sustainability because:</a:t>
            </a:r>
          </a:p>
          <a:p>
            <a:pPr marL="822960" lvl="1" indent="-457200">
              <a:buFont typeface="Arial" charset="0"/>
              <a:buChar char="•"/>
            </a:pPr>
            <a:r>
              <a:rPr lang="en-US" dirty="0" smtClean="0"/>
              <a:t>Increasingly a context where </a:t>
            </a:r>
            <a:r>
              <a:rPr lang="en-US" dirty="0" smtClean="0">
                <a:solidFill>
                  <a:srgbClr val="FFC000"/>
                </a:solidFill>
              </a:rPr>
              <a:t>all things religious </a:t>
            </a:r>
            <a:r>
              <a:rPr lang="en-US" dirty="0" smtClean="0"/>
              <a:t>are </a:t>
            </a:r>
            <a:r>
              <a:rPr lang="en-US" dirty="0" smtClean="0">
                <a:solidFill>
                  <a:srgbClr val="FFC000"/>
                </a:solidFill>
              </a:rPr>
              <a:t>assumed antithetical to diversity, justice and equity </a:t>
            </a:r>
            <a:r>
              <a:rPr lang="en-US" dirty="0" smtClean="0">
                <a:solidFill>
                  <a:schemeClr val="tx1"/>
                </a:solidFill>
              </a:rPr>
              <a:t>rather than being integral to it: Lutheran = white supremacy</a:t>
            </a:r>
            <a:endParaRPr lang="en-US" dirty="0" smtClean="0">
              <a:solidFill>
                <a:srgbClr val="FFC000"/>
              </a:solidFill>
            </a:endParaRPr>
          </a:p>
          <a:p>
            <a:pPr marL="822960" lvl="1" indent="-457200">
              <a:buFont typeface="Arial" charset="0"/>
              <a:buChar char="•"/>
            </a:pPr>
            <a:r>
              <a:rPr lang="en-US" dirty="0" smtClean="0">
                <a:solidFill>
                  <a:srgbClr val="FFC000"/>
                </a:solidFill>
              </a:rPr>
              <a:t>Dismantling the institution and history </a:t>
            </a:r>
            <a:r>
              <a:rPr lang="en-US" dirty="0" smtClean="0">
                <a:solidFill>
                  <a:schemeClr val="tx1"/>
                </a:solidFill>
              </a:rPr>
              <a:t>Can</a:t>
            </a:r>
            <a:r>
              <a:rPr lang="en-US" dirty="0" smtClean="0">
                <a:solidFill>
                  <a:srgbClr val="FFC000"/>
                </a:solidFill>
              </a:rPr>
              <a:t> </a:t>
            </a:r>
            <a:r>
              <a:rPr lang="en-US" dirty="0" smtClean="0">
                <a:solidFill>
                  <a:schemeClr val="tx1"/>
                </a:solidFill>
              </a:rPr>
              <a:t>be seen as the work of students, administration and faculty </a:t>
            </a:r>
            <a:r>
              <a:rPr lang="mr-IN" dirty="0" smtClean="0">
                <a:solidFill>
                  <a:schemeClr val="tx1"/>
                </a:solidFill>
              </a:rPr>
              <a:t>–</a:t>
            </a:r>
            <a:r>
              <a:rPr lang="en-US" dirty="0" smtClean="0">
                <a:solidFill>
                  <a:schemeClr val="tx1"/>
                </a:solidFill>
              </a:rPr>
              <a:t> our common work may become transforming the institution as well as educating students for life beyond college/university </a:t>
            </a:r>
            <a:endParaRPr lang="en-US" dirty="0" smtClean="0">
              <a:solidFill>
                <a:srgbClr val="FFC000"/>
              </a:solidFill>
            </a:endParaRPr>
          </a:p>
          <a:p>
            <a:pPr marL="365760" lvl="1"/>
            <a:endParaRPr lang="en-US" dirty="0" smtClean="0"/>
          </a:p>
          <a:p>
            <a:pPr marL="365760" lvl="1"/>
            <a:endParaRPr lang="en-US" dirty="0"/>
          </a:p>
          <a:p>
            <a:pPr marL="68580"/>
            <a:r>
              <a:rPr lang="en-US" u="sng" dirty="0"/>
              <a:t>TRANSLATION</a:t>
            </a:r>
            <a:r>
              <a:rPr lang="en-US" dirty="0"/>
              <a:t> OF LUTHERAN CONCEPTS AND </a:t>
            </a:r>
            <a:r>
              <a:rPr lang="en-US" dirty="0" smtClean="0"/>
              <a:t>COMMITMENTS and THE HISTORY AND VALUES OF LUTHERAN HIGHER EDUCATION </a:t>
            </a:r>
            <a:r>
              <a:rPr lang="en-US" dirty="0"/>
              <a:t>is essential</a:t>
            </a:r>
          </a:p>
          <a:p>
            <a:pPr marL="68580"/>
            <a:endParaRPr lang="en-US" dirty="0"/>
          </a:p>
        </p:txBody>
      </p:sp>
      <p:sp>
        <p:nvSpPr>
          <p:cNvPr id="4" name="TextBox 3"/>
          <p:cNvSpPr txBox="1"/>
          <p:nvPr/>
        </p:nvSpPr>
        <p:spPr>
          <a:xfrm>
            <a:off x="1478184" y="5410200"/>
            <a:ext cx="6263831" cy="369332"/>
          </a:xfrm>
          <a:prstGeom prst="rect">
            <a:avLst/>
          </a:prstGeom>
          <a:noFill/>
        </p:spPr>
        <p:txBody>
          <a:bodyPr wrap="none" rtlCol="0">
            <a:spAutoFit/>
          </a:bodyPr>
          <a:lstStyle/>
          <a:p>
            <a:r>
              <a:rPr lang="en-US" dirty="0" smtClean="0"/>
              <a:t>Cannot assume any familiarity with theological ideas </a:t>
            </a:r>
            <a:r>
              <a:rPr lang="en-US" smtClean="0"/>
              <a:t>or language</a:t>
            </a:r>
            <a:endParaRPr lang="en-US"/>
          </a:p>
        </p:txBody>
      </p:sp>
    </p:spTree>
    <p:extLst>
      <p:ext uri="{BB962C8B-B14F-4D97-AF65-F5344CB8AC3E}">
        <p14:creationId xmlns:p14="http://schemas.microsoft.com/office/powerpoint/2010/main" val="3680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04800"/>
            <a:ext cx="7543800" cy="4401205"/>
          </a:xfrm>
          <a:prstGeom prst="rect">
            <a:avLst/>
          </a:prstGeom>
          <a:noFill/>
        </p:spPr>
        <p:txBody>
          <a:bodyPr wrap="square" rtlCol="0">
            <a:spAutoFit/>
          </a:bodyPr>
          <a:lstStyle/>
          <a:p>
            <a:r>
              <a:rPr lang="en-US" sz="2800" i="1" dirty="0" smtClean="0"/>
              <a:t>“For </a:t>
            </a:r>
            <a:r>
              <a:rPr lang="en-US" sz="2800" i="1" dirty="0"/>
              <a:t>you are powerful, not that you may make the weak weaker by oppression, but that you may make them powerful by raising them up and defending them. </a:t>
            </a:r>
            <a:endParaRPr lang="en-US" sz="2800" i="1" dirty="0" smtClean="0"/>
          </a:p>
          <a:p>
            <a:endParaRPr lang="en-US" sz="2800" i="1" dirty="0"/>
          </a:p>
          <a:p>
            <a:r>
              <a:rPr lang="en-US" sz="2800" i="1" dirty="0" smtClean="0"/>
              <a:t>You </a:t>
            </a:r>
            <a:r>
              <a:rPr lang="en-US" sz="2800" i="1" dirty="0"/>
              <a:t>are wise, not in order to laugh at the foolish and thereby make them more foolish, but that you may undertake to teach them as you yourself would wish to be taught</a:t>
            </a:r>
            <a:r>
              <a:rPr lang="en-US" sz="2800" i="1" dirty="0" smtClean="0"/>
              <a:t>.</a:t>
            </a:r>
            <a:r>
              <a:rPr lang="en-US" sz="2800" i="1" dirty="0"/>
              <a:t>"</a:t>
            </a:r>
            <a:r>
              <a:rPr lang="en-US" sz="2800" i="1" dirty="0" smtClean="0"/>
              <a:t>					</a:t>
            </a:r>
            <a:r>
              <a:rPr lang="en-US" sz="2800" i="1" dirty="0"/>
              <a:t> </a:t>
            </a:r>
            <a:r>
              <a:rPr lang="en-US" sz="2800" i="1" dirty="0" smtClean="0"/>
              <a:t>- Martin Luther </a:t>
            </a:r>
            <a:endParaRPr lang="en-US" sz="2800" i="1" dirty="0"/>
          </a:p>
        </p:txBody>
      </p:sp>
      <p:sp>
        <p:nvSpPr>
          <p:cNvPr id="3" name="TextBox 2"/>
          <p:cNvSpPr txBox="1"/>
          <p:nvPr/>
        </p:nvSpPr>
        <p:spPr>
          <a:xfrm>
            <a:off x="2255096" y="5638800"/>
            <a:ext cx="4710007" cy="369332"/>
          </a:xfrm>
          <a:prstGeom prst="rect">
            <a:avLst/>
          </a:prstGeom>
          <a:noFill/>
        </p:spPr>
        <p:txBody>
          <a:bodyPr wrap="none" rtlCol="0">
            <a:spAutoFit/>
          </a:bodyPr>
          <a:lstStyle/>
          <a:p>
            <a:r>
              <a:rPr lang="en-US" dirty="0" smtClean="0">
                <a:solidFill>
                  <a:srgbClr val="FC46CB"/>
                </a:solidFill>
              </a:rPr>
              <a:t>Luther’s reflections on the purpose of education</a:t>
            </a:r>
            <a:endParaRPr lang="en-US" dirty="0">
              <a:solidFill>
                <a:srgbClr val="FC46CB"/>
              </a:solidFill>
            </a:endParaRPr>
          </a:p>
        </p:txBody>
      </p:sp>
    </p:spTree>
    <p:extLst>
      <p:ext uri="{BB962C8B-B14F-4D97-AF65-F5344CB8AC3E}">
        <p14:creationId xmlns:p14="http://schemas.microsoft.com/office/powerpoint/2010/main" val="2151824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nstantia" pitchFamily="18" charset="0"/>
              </a:rPr>
              <a:t>What this university is</a:t>
            </a:r>
            <a:endParaRPr lang="en-US" sz="3600" b="1" dirty="0">
              <a:latin typeface="Constantia" pitchFamily="18"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sz="3000" dirty="0" smtClean="0">
                <a:latin typeface="Constantia" pitchFamily="18" charset="0"/>
              </a:rPr>
              <a:t>An educational community committed to: </a:t>
            </a:r>
          </a:p>
          <a:p>
            <a:pPr marL="0" indent="0" algn="ctr">
              <a:buNone/>
            </a:pPr>
            <a:endParaRPr lang="en-US" sz="3000" dirty="0" smtClean="0">
              <a:latin typeface="Constantia" pitchFamily="18" charset="0"/>
            </a:endParaRPr>
          </a:p>
          <a:p>
            <a:pPr algn="ctr"/>
            <a:r>
              <a:rPr lang="en-US" sz="3000" dirty="0" smtClean="0">
                <a:latin typeface="Constantia" pitchFamily="18" charset="0"/>
              </a:rPr>
              <a:t>  teaching, scholarship, and service  </a:t>
            </a:r>
            <a:endParaRPr lang="en-US" sz="3000" dirty="0">
              <a:latin typeface="Constantia" pitchFamily="18" charset="0"/>
            </a:endParaRPr>
          </a:p>
          <a:p>
            <a:pPr algn="ctr"/>
            <a:endParaRPr lang="en-US" sz="3000" dirty="0" smtClean="0">
              <a:latin typeface="Constantia" pitchFamily="18" charset="0"/>
            </a:endParaRPr>
          </a:p>
          <a:p>
            <a:pPr algn="ctr"/>
            <a:r>
              <a:rPr lang="en-US" sz="3000" dirty="0" smtClean="0">
                <a:latin typeface="Constantia" pitchFamily="18" charset="0"/>
              </a:rPr>
              <a:t>global education, faculty-student research</a:t>
            </a:r>
          </a:p>
          <a:p>
            <a:pPr algn="ctr"/>
            <a:endParaRPr lang="en-US" sz="3000" dirty="0" smtClean="0">
              <a:latin typeface="Constantia" pitchFamily="18" charset="0"/>
            </a:endParaRPr>
          </a:p>
          <a:p>
            <a:pPr algn="ctr"/>
            <a:r>
              <a:rPr lang="en-US" sz="3000" dirty="0" smtClean="0">
                <a:latin typeface="Constantia" pitchFamily="18" charset="0"/>
              </a:rPr>
              <a:t>purposeful learning  &amp; vocation</a:t>
            </a:r>
          </a:p>
          <a:p>
            <a:pPr algn="ctr"/>
            <a:endParaRPr lang="en-US" sz="3000" dirty="0">
              <a:latin typeface="Constantia" pitchFamily="18" charset="0"/>
            </a:endParaRPr>
          </a:p>
          <a:p>
            <a:pPr algn="ctr"/>
            <a:r>
              <a:rPr lang="en-US" sz="3000" dirty="0" smtClean="0">
                <a:latin typeface="Constantia" pitchFamily="18" charset="0"/>
              </a:rPr>
              <a:t>diversity, social justice, and sustainability</a:t>
            </a:r>
            <a:endParaRPr lang="en-US" sz="2800" dirty="0" smtClean="0">
              <a:latin typeface="Constantia" pitchFamily="18" charset="0"/>
            </a:endParaRPr>
          </a:p>
        </p:txBody>
      </p:sp>
    </p:spTree>
    <p:extLst>
      <p:ext uri="{BB962C8B-B14F-4D97-AF65-F5344CB8AC3E}">
        <p14:creationId xmlns:p14="http://schemas.microsoft.com/office/powerpoint/2010/main" val="713075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nstantia" pitchFamily="18" charset="0"/>
              </a:rPr>
              <a:t>What this university is </a:t>
            </a:r>
            <a:r>
              <a:rPr lang="en-US" sz="3600" b="1" i="1" dirty="0" smtClean="0">
                <a:latin typeface="Constantia" pitchFamily="18" charset="0"/>
              </a:rPr>
              <a:t>not</a:t>
            </a:r>
            <a:endParaRPr lang="en-US" sz="3600" i="1" dirty="0"/>
          </a:p>
        </p:txBody>
      </p:sp>
      <p:sp>
        <p:nvSpPr>
          <p:cNvPr id="3" name="Content Placeholder 2"/>
          <p:cNvSpPr>
            <a:spLocks noGrp="1"/>
          </p:cNvSpPr>
          <p:nvPr>
            <p:ph idx="1"/>
          </p:nvPr>
        </p:nvSpPr>
        <p:spPr>
          <a:xfrm>
            <a:off x="457200" y="1600201"/>
            <a:ext cx="8229600" cy="3886200"/>
          </a:xfrm>
        </p:spPr>
        <p:txBody>
          <a:bodyPr>
            <a:normAutofit fontScale="77500" lnSpcReduction="20000"/>
          </a:bodyPr>
          <a:lstStyle/>
          <a:p>
            <a:r>
              <a:rPr lang="en-US" dirty="0" smtClean="0">
                <a:latin typeface="Constantia" pitchFamily="18" charset="0"/>
              </a:rPr>
              <a:t>A smaller version of a research university</a:t>
            </a:r>
          </a:p>
          <a:p>
            <a:r>
              <a:rPr lang="en-US" dirty="0" smtClean="0">
                <a:latin typeface="Constantia" pitchFamily="18" charset="0"/>
              </a:rPr>
              <a:t>A private school for elites in the PNW</a:t>
            </a:r>
          </a:p>
          <a:p>
            <a:r>
              <a:rPr lang="en-US" dirty="0" smtClean="0">
                <a:latin typeface="Constantia" pitchFamily="18" charset="0"/>
              </a:rPr>
              <a:t>A church school for the intellectually timid</a:t>
            </a:r>
          </a:p>
          <a:p>
            <a:r>
              <a:rPr lang="en-US" dirty="0" smtClean="0">
                <a:latin typeface="Constantia" pitchFamily="18" charset="0"/>
              </a:rPr>
              <a:t>It does </a:t>
            </a:r>
            <a:r>
              <a:rPr lang="en-US" dirty="0" smtClean="0">
                <a:solidFill>
                  <a:srgbClr val="FFC000"/>
                </a:solidFill>
                <a:latin typeface="Constantia" pitchFamily="18" charset="0"/>
              </a:rPr>
              <a:t>not</a:t>
            </a:r>
            <a:r>
              <a:rPr lang="en-US" dirty="0" smtClean="0">
                <a:latin typeface="Constantia" pitchFamily="18" charset="0"/>
              </a:rPr>
              <a:t> equate religious affiliation (Native Religions, Buddhist, Jewish, Muslim, Hindu, Christian, and more) with:</a:t>
            </a:r>
          </a:p>
          <a:p>
            <a:pPr lvl="1"/>
            <a:r>
              <a:rPr lang="en-US" dirty="0" smtClean="0">
                <a:latin typeface="Constantia" pitchFamily="18" charset="0"/>
              </a:rPr>
              <a:t> a lack of the best, contemporary rigorous scholarship; </a:t>
            </a:r>
          </a:p>
          <a:p>
            <a:pPr lvl="1"/>
            <a:r>
              <a:rPr lang="en-US" dirty="0" smtClean="0">
                <a:latin typeface="Constantia" pitchFamily="18" charset="0"/>
              </a:rPr>
              <a:t>an anti-intellectual/anti-science stance</a:t>
            </a:r>
          </a:p>
          <a:p>
            <a:pPr marL="0" indent="0">
              <a:buNone/>
            </a:pPr>
            <a:endParaRPr lang="en-US" dirty="0" smtClean="0">
              <a:latin typeface="Constantia" pitchFamily="18" charset="0"/>
            </a:endParaRPr>
          </a:p>
          <a:p>
            <a:pPr>
              <a:buNone/>
            </a:pPr>
            <a:r>
              <a:rPr lang="en-US" dirty="0" smtClean="0">
                <a:solidFill>
                  <a:srgbClr val="FFC000"/>
                </a:solidFill>
              </a:rPr>
              <a:t>We welcome you to bring your whole self to your education!</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educational Mission and Vocation of PLU: </a:t>
            </a:r>
            <a:endParaRPr lang="en-US" sz="3200" dirty="0"/>
          </a:p>
        </p:txBody>
      </p:sp>
      <p:sp>
        <p:nvSpPr>
          <p:cNvPr id="3" name="Content Placeholder 2"/>
          <p:cNvSpPr>
            <a:spLocks noGrp="1"/>
          </p:cNvSpPr>
          <p:nvPr>
            <p:ph idx="1"/>
          </p:nvPr>
        </p:nvSpPr>
        <p:spPr>
          <a:xfrm>
            <a:off x="457200" y="990600"/>
            <a:ext cx="8229600" cy="4525963"/>
          </a:xfrm>
        </p:spPr>
        <p:txBody>
          <a:bodyPr>
            <a:normAutofit/>
          </a:bodyPr>
          <a:lstStyle/>
          <a:p>
            <a:pPr algn="ctr">
              <a:buNone/>
            </a:pPr>
            <a:r>
              <a:rPr lang="en-US" sz="4000" dirty="0" smtClean="0">
                <a:solidFill>
                  <a:srgbClr val="FFFF00"/>
                </a:solidFill>
              </a:rPr>
              <a:t>Committed Education</a:t>
            </a:r>
          </a:p>
          <a:p>
            <a:pPr algn="ctr">
              <a:buNone/>
            </a:pPr>
            <a:endParaRPr lang="en-US" sz="4000" dirty="0">
              <a:solidFill>
                <a:srgbClr val="FFFF00"/>
              </a:solidFill>
            </a:endParaRPr>
          </a:p>
        </p:txBody>
      </p:sp>
      <p:pic>
        <p:nvPicPr>
          <p:cNvPr id="4" name="Picture 3" descr="https://encrypted-tbn2.gstatic.com/images?q=tbn:ANd9GcTkMjycHy0K97w4pzUFWUzH67vDvJ6YBF8OQ99Q5P5Fsuk-k4ihEg"/>
          <p:cNvPicPr/>
          <p:nvPr/>
        </p:nvPicPr>
        <p:blipFill>
          <a:blip r:embed="rId2" cstate="print"/>
          <a:srcRect/>
          <a:stretch>
            <a:fillRect/>
          </a:stretch>
        </p:blipFill>
        <p:spPr bwMode="auto">
          <a:xfrm>
            <a:off x="2209800" y="3581400"/>
            <a:ext cx="4800600" cy="3276600"/>
          </a:xfrm>
          <a:prstGeom prst="rect">
            <a:avLst/>
          </a:prstGeom>
          <a:noFill/>
          <a:ln w="9525">
            <a:noFill/>
            <a:miter lim="800000"/>
            <a:headEnd/>
            <a:tailEnd/>
          </a:ln>
        </p:spPr>
      </p:pic>
      <p:sp>
        <p:nvSpPr>
          <p:cNvPr id="7" name="Rectangle 6"/>
          <p:cNvSpPr/>
          <p:nvPr/>
        </p:nvSpPr>
        <p:spPr>
          <a:xfrm>
            <a:off x="914400" y="1676400"/>
            <a:ext cx="7391400" cy="2585323"/>
          </a:xfrm>
          <a:prstGeom prst="rect">
            <a:avLst/>
          </a:prstGeom>
        </p:spPr>
        <p:txBody>
          <a:bodyPr wrap="square">
            <a:spAutoFit/>
          </a:bodyPr>
          <a:lstStyle/>
          <a:p>
            <a:pPr marL="342900" lvl="0" indent="-342900">
              <a:buFont typeface="Arial"/>
              <a:buChar char="•"/>
            </a:pPr>
            <a:r>
              <a:rPr lang="en-US" sz="2400" dirty="0" smtClean="0"/>
              <a:t>Commitment </a:t>
            </a:r>
            <a:r>
              <a:rPr lang="en-US" sz="2400" dirty="0"/>
              <a:t>to </a:t>
            </a:r>
            <a:r>
              <a:rPr lang="en-US" sz="2400" dirty="0">
                <a:solidFill>
                  <a:srgbClr val="FFFF00"/>
                </a:solidFill>
              </a:rPr>
              <a:t>rigorous education</a:t>
            </a:r>
            <a:r>
              <a:rPr lang="en-US" sz="2400" dirty="0"/>
              <a:t> through </a:t>
            </a:r>
            <a:r>
              <a:rPr lang="en-US" sz="2400" dirty="0">
                <a:solidFill>
                  <a:srgbClr val="FFFF00"/>
                </a:solidFill>
              </a:rPr>
              <a:t>critical </a:t>
            </a:r>
            <a:r>
              <a:rPr lang="en-US" sz="2400" dirty="0" smtClean="0">
                <a:solidFill>
                  <a:srgbClr val="FFFF00"/>
                </a:solidFill>
              </a:rPr>
              <a:t>inquiry</a:t>
            </a:r>
          </a:p>
          <a:p>
            <a:pPr marL="342900" indent="-342900">
              <a:buFont typeface="Arial"/>
              <a:buChar char="•"/>
            </a:pPr>
            <a:r>
              <a:rPr lang="en-US" sz="2400" dirty="0"/>
              <a:t>Commitment to fostering student reflection about the </a:t>
            </a:r>
            <a:r>
              <a:rPr lang="en-US" sz="2400" dirty="0">
                <a:solidFill>
                  <a:srgbClr val="FFFF00"/>
                </a:solidFill>
              </a:rPr>
              <a:t>meaning and purpose </a:t>
            </a:r>
            <a:r>
              <a:rPr lang="en-US" sz="2400" dirty="0"/>
              <a:t>of their </a:t>
            </a:r>
            <a:r>
              <a:rPr lang="en-US" sz="2400" dirty="0" smtClean="0"/>
              <a:t>education in </a:t>
            </a:r>
            <a:r>
              <a:rPr lang="en-US" sz="2400" dirty="0" smtClean="0">
                <a:solidFill>
                  <a:srgbClr val="FFFF00"/>
                </a:solidFill>
              </a:rPr>
              <a:t>service with the world</a:t>
            </a:r>
            <a:endParaRPr lang="en-US" sz="2400" dirty="0">
              <a:solidFill>
                <a:srgbClr val="FFFF00"/>
              </a:solidFill>
            </a:endParaRPr>
          </a:p>
          <a:p>
            <a:pPr lvl="0"/>
            <a:endParaRPr lang="en-US" sz="2400" dirty="0"/>
          </a:p>
          <a:p>
            <a:pPr lvl="0"/>
            <a:endParaRPr lang="en-US" dirty="0"/>
          </a:p>
        </p:txBody>
      </p:sp>
    </p:spTree>
    <p:extLst>
      <p:ext uri="{BB962C8B-B14F-4D97-AF65-F5344CB8AC3E}">
        <p14:creationId xmlns:p14="http://schemas.microsoft.com/office/powerpoint/2010/main" val="1224715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PLU:  Core Elements of Lutheran Higher Education emphasize:</a:t>
            </a:r>
            <a:endParaRPr lang="en-US" dirty="0"/>
          </a:p>
        </p:txBody>
      </p:sp>
      <p:sp>
        <p:nvSpPr>
          <p:cNvPr id="3" name="Content Placeholder 2"/>
          <p:cNvSpPr>
            <a:spLocks noGrp="1"/>
          </p:cNvSpPr>
          <p:nvPr>
            <p:ph idx="1"/>
          </p:nvPr>
        </p:nvSpPr>
        <p:spPr>
          <a:xfrm>
            <a:off x="76200" y="1524000"/>
            <a:ext cx="8763000" cy="914400"/>
          </a:xfrm>
        </p:spPr>
        <p:txBody>
          <a:bodyPr>
            <a:normAutofit fontScale="85000" lnSpcReduction="10000"/>
          </a:bodyPr>
          <a:lstStyle/>
          <a:p>
            <a:pPr marL="0" indent="0">
              <a:buNone/>
            </a:pPr>
            <a:r>
              <a:rPr lang="en-US" b="1" dirty="0">
                <a:solidFill>
                  <a:srgbClr val="FFFF00"/>
                </a:solidFill>
              </a:rPr>
              <a:t>1. Critical </a:t>
            </a:r>
            <a:r>
              <a:rPr lang="en-US" b="1" i="1" dirty="0"/>
              <a:t>questioning</a:t>
            </a:r>
            <a:r>
              <a:rPr lang="en-US" b="1" i="1" dirty="0">
                <a:solidFill>
                  <a:srgbClr val="FFFF00"/>
                </a:solidFill>
              </a:rPr>
              <a:t> </a:t>
            </a:r>
            <a:r>
              <a:rPr lang="en-US" b="1" dirty="0">
                <a:solidFill>
                  <a:srgbClr val="FFFF00"/>
                </a:solidFill>
              </a:rPr>
              <a:t>of current knowledge and values</a:t>
            </a:r>
            <a:endParaRPr lang="en-US" dirty="0">
              <a:solidFill>
                <a:srgbClr val="FFFF00"/>
              </a:solidFill>
            </a:endParaRPr>
          </a:p>
          <a:p>
            <a:pPr marL="0" indent="0">
              <a:buNone/>
            </a:pPr>
            <a:r>
              <a:rPr lang="en-US" sz="2600" i="1" dirty="0" smtClean="0"/>
              <a:t>	</a:t>
            </a:r>
            <a:endParaRPr lang="en-US" sz="2600" dirty="0"/>
          </a:p>
        </p:txBody>
      </p:sp>
      <p:sp>
        <p:nvSpPr>
          <p:cNvPr id="4" name="TextBox 3"/>
          <p:cNvSpPr txBox="1"/>
          <p:nvPr/>
        </p:nvSpPr>
        <p:spPr>
          <a:xfrm>
            <a:off x="152400" y="2133600"/>
            <a:ext cx="6959600" cy="1200329"/>
          </a:xfrm>
          <a:prstGeom prst="rect">
            <a:avLst/>
          </a:prstGeom>
          <a:noFill/>
        </p:spPr>
        <p:txBody>
          <a:bodyPr wrap="square" rtlCol="0">
            <a:spAutoFit/>
          </a:bodyPr>
          <a:lstStyle/>
          <a:p>
            <a:r>
              <a:rPr lang="en-US" sz="2700" b="1" dirty="0">
                <a:solidFill>
                  <a:srgbClr val="FFFF00"/>
                </a:solidFill>
              </a:rPr>
              <a:t>2. </a:t>
            </a:r>
            <a:r>
              <a:rPr lang="en-US" sz="2700" b="1" i="1" dirty="0">
                <a:solidFill>
                  <a:srgbClr val="FFFFFF"/>
                </a:solidFill>
              </a:rPr>
              <a:t>Freedom</a:t>
            </a:r>
            <a:r>
              <a:rPr lang="en-US" sz="2700" b="1" i="1" dirty="0">
                <a:solidFill>
                  <a:srgbClr val="FFFF00"/>
                </a:solidFill>
              </a:rPr>
              <a:t> </a:t>
            </a:r>
            <a:r>
              <a:rPr lang="en-US" sz="2700" b="1" dirty="0">
                <a:solidFill>
                  <a:srgbClr val="FFFF00"/>
                </a:solidFill>
              </a:rPr>
              <a:t>for expression and protection of learning</a:t>
            </a:r>
            <a:endParaRPr lang="en-US" sz="2700" dirty="0">
              <a:solidFill>
                <a:srgbClr val="FFFF00"/>
              </a:solidFill>
            </a:endParaRPr>
          </a:p>
          <a:p>
            <a:endParaRPr lang="en-US" dirty="0"/>
          </a:p>
        </p:txBody>
      </p:sp>
      <p:sp>
        <p:nvSpPr>
          <p:cNvPr id="5" name="TextBox 4"/>
          <p:cNvSpPr txBox="1"/>
          <p:nvPr/>
        </p:nvSpPr>
        <p:spPr>
          <a:xfrm>
            <a:off x="152400" y="3124200"/>
            <a:ext cx="6357799" cy="784830"/>
          </a:xfrm>
          <a:prstGeom prst="rect">
            <a:avLst/>
          </a:prstGeom>
          <a:noFill/>
        </p:spPr>
        <p:txBody>
          <a:bodyPr wrap="none" rtlCol="0">
            <a:spAutoFit/>
          </a:bodyPr>
          <a:lstStyle/>
          <a:p>
            <a:r>
              <a:rPr lang="en-US" sz="2700" b="1" dirty="0">
                <a:solidFill>
                  <a:srgbClr val="FFFF00"/>
                </a:solidFill>
              </a:rPr>
              <a:t>3. A liberating foundation in </a:t>
            </a:r>
            <a:r>
              <a:rPr lang="en-US" sz="2700" b="1" i="1" dirty="0">
                <a:solidFill>
                  <a:srgbClr val="FFFF00"/>
                </a:solidFill>
              </a:rPr>
              <a:t>the </a:t>
            </a:r>
            <a:r>
              <a:rPr lang="en-US" sz="2700" b="1" i="1" dirty="0">
                <a:solidFill>
                  <a:srgbClr val="FFFFFF"/>
                </a:solidFill>
              </a:rPr>
              <a:t>liberal arts</a:t>
            </a:r>
            <a:endParaRPr lang="en-US" sz="2700" dirty="0">
              <a:solidFill>
                <a:srgbClr val="FFFFFF"/>
              </a:solidFill>
            </a:endParaRPr>
          </a:p>
          <a:p>
            <a:endParaRPr lang="en-US" dirty="0"/>
          </a:p>
        </p:txBody>
      </p:sp>
      <p:sp>
        <p:nvSpPr>
          <p:cNvPr id="6" name="TextBox 5"/>
          <p:cNvSpPr txBox="1"/>
          <p:nvPr/>
        </p:nvSpPr>
        <p:spPr>
          <a:xfrm>
            <a:off x="152400" y="3657600"/>
            <a:ext cx="6391493" cy="784830"/>
          </a:xfrm>
          <a:prstGeom prst="rect">
            <a:avLst/>
          </a:prstGeom>
          <a:noFill/>
        </p:spPr>
        <p:txBody>
          <a:bodyPr wrap="none" rtlCol="0">
            <a:spAutoFit/>
          </a:bodyPr>
          <a:lstStyle/>
          <a:p>
            <a:r>
              <a:rPr lang="en-US" sz="2700" b="1" dirty="0">
                <a:solidFill>
                  <a:srgbClr val="FFFF00"/>
                </a:solidFill>
              </a:rPr>
              <a:t>4. Learning and research within </a:t>
            </a:r>
            <a:r>
              <a:rPr lang="en-US" sz="2700" b="1" i="1" dirty="0">
                <a:solidFill>
                  <a:srgbClr val="FFFFFF"/>
                </a:solidFill>
              </a:rPr>
              <a:t>community</a:t>
            </a:r>
            <a:endParaRPr lang="en-US" sz="2700" dirty="0">
              <a:solidFill>
                <a:srgbClr val="FFFFFF"/>
              </a:solidFill>
            </a:endParaRPr>
          </a:p>
          <a:p>
            <a:endParaRPr lang="en-US" dirty="0"/>
          </a:p>
        </p:txBody>
      </p:sp>
      <p:sp>
        <p:nvSpPr>
          <p:cNvPr id="7" name="TextBox 6"/>
          <p:cNvSpPr txBox="1"/>
          <p:nvPr/>
        </p:nvSpPr>
        <p:spPr>
          <a:xfrm>
            <a:off x="152400" y="4267200"/>
            <a:ext cx="6296766" cy="784830"/>
          </a:xfrm>
          <a:prstGeom prst="rect">
            <a:avLst/>
          </a:prstGeom>
          <a:noFill/>
        </p:spPr>
        <p:txBody>
          <a:bodyPr wrap="none" rtlCol="0">
            <a:spAutoFit/>
          </a:bodyPr>
          <a:lstStyle/>
          <a:p>
            <a:r>
              <a:rPr lang="en-US" sz="2700" b="1" dirty="0">
                <a:solidFill>
                  <a:srgbClr val="FFFF00"/>
                </a:solidFill>
              </a:rPr>
              <a:t>5. The intrinsic </a:t>
            </a:r>
            <a:r>
              <a:rPr lang="en-US" sz="2700" b="1" dirty="0">
                <a:solidFill>
                  <a:srgbClr val="FFFFFF"/>
                </a:solidFill>
              </a:rPr>
              <a:t>value of </a:t>
            </a:r>
            <a:r>
              <a:rPr lang="en-US" sz="2700" b="1" i="1" dirty="0">
                <a:solidFill>
                  <a:srgbClr val="FFFFFF"/>
                </a:solidFill>
              </a:rPr>
              <a:t>the whole creation</a:t>
            </a:r>
            <a:endParaRPr lang="en-US" sz="2700" dirty="0">
              <a:solidFill>
                <a:srgbClr val="FFFFFF"/>
              </a:solidFill>
            </a:endParaRPr>
          </a:p>
          <a:p>
            <a:endParaRPr lang="en-US" dirty="0"/>
          </a:p>
        </p:txBody>
      </p:sp>
      <p:sp>
        <p:nvSpPr>
          <p:cNvPr id="8" name="TextBox 7"/>
          <p:cNvSpPr txBox="1"/>
          <p:nvPr/>
        </p:nvSpPr>
        <p:spPr>
          <a:xfrm>
            <a:off x="152400" y="4953000"/>
            <a:ext cx="6027781" cy="784830"/>
          </a:xfrm>
          <a:prstGeom prst="rect">
            <a:avLst/>
          </a:prstGeom>
          <a:noFill/>
        </p:spPr>
        <p:txBody>
          <a:bodyPr wrap="none" rtlCol="0">
            <a:spAutoFit/>
          </a:bodyPr>
          <a:lstStyle/>
          <a:p>
            <a:r>
              <a:rPr lang="en-US" sz="2700" b="1" dirty="0">
                <a:solidFill>
                  <a:srgbClr val="FFFF00"/>
                </a:solidFill>
              </a:rPr>
              <a:t>6. Discerning one’s </a:t>
            </a:r>
            <a:r>
              <a:rPr lang="en-US" sz="2700" b="1" i="1" dirty="0">
                <a:solidFill>
                  <a:srgbClr val="FFFFFF"/>
                </a:solidFill>
              </a:rPr>
              <a:t>vocation</a:t>
            </a:r>
            <a:r>
              <a:rPr lang="en-US" sz="2700" b="1" dirty="0">
                <a:solidFill>
                  <a:srgbClr val="FFFF00"/>
                </a:solidFill>
              </a:rPr>
              <a:t> in the world</a:t>
            </a:r>
            <a:endParaRPr lang="en-US" sz="2700" dirty="0">
              <a:solidFill>
                <a:srgbClr val="FFFF00"/>
              </a:solidFill>
            </a:endParaRPr>
          </a:p>
          <a:p>
            <a:endParaRPr lang="en-US" dirty="0"/>
          </a:p>
        </p:txBody>
      </p:sp>
      <p:sp>
        <p:nvSpPr>
          <p:cNvPr id="9" name="TextBox 8"/>
          <p:cNvSpPr txBox="1"/>
          <p:nvPr/>
        </p:nvSpPr>
        <p:spPr>
          <a:xfrm>
            <a:off x="152400" y="5486400"/>
            <a:ext cx="8833274" cy="784830"/>
          </a:xfrm>
          <a:prstGeom prst="rect">
            <a:avLst/>
          </a:prstGeom>
          <a:noFill/>
        </p:spPr>
        <p:txBody>
          <a:bodyPr wrap="none" rtlCol="0">
            <a:spAutoFit/>
          </a:bodyPr>
          <a:lstStyle/>
          <a:p>
            <a:r>
              <a:rPr lang="en-US" sz="2700" b="1" dirty="0">
                <a:solidFill>
                  <a:srgbClr val="FFFF00"/>
                </a:solidFill>
              </a:rPr>
              <a:t>7. </a:t>
            </a:r>
            <a:r>
              <a:rPr lang="en-US" sz="2700" b="1" i="1" dirty="0">
                <a:solidFill>
                  <a:srgbClr val="FFFFFF"/>
                </a:solidFill>
              </a:rPr>
              <a:t>Service</a:t>
            </a:r>
            <a:r>
              <a:rPr lang="en-US" sz="2700" b="1" dirty="0">
                <a:solidFill>
                  <a:srgbClr val="FFFF00"/>
                </a:solidFill>
              </a:rPr>
              <a:t> to the advancement of life, health, and wholeness</a:t>
            </a:r>
            <a:endParaRPr lang="en-US" sz="2700" dirty="0">
              <a:solidFill>
                <a:srgbClr val="FFFF00"/>
              </a:solidFill>
            </a:endParaRPr>
          </a:p>
          <a:p>
            <a:endParaRPr lang="en-US" dirty="0"/>
          </a:p>
        </p:txBody>
      </p:sp>
    </p:spTree>
    <p:extLst>
      <p:ext uri="{BB962C8B-B14F-4D97-AF65-F5344CB8AC3E}">
        <p14:creationId xmlns:p14="http://schemas.microsoft.com/office/powerpoint/2010/main" val="14968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edge">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8763000" cy="5105400"/>
          </a:xfrm>
        </p:spPr>
        <p:txBody>
          <a:bodyPr>
            <a:normAutofit/>
          </a:bodyPr>
          <a:lstStyle/>
          <a:p>
            <a:pPr marL="0" indent="0">
              <a:buNone/>
            </a:pPr>
            <a:r>
              <a:rPr lang="en-US" i="1" dirty="0" smtClean="0"/>
              <a:t>	</a:t>
            </a:r>
            <a:r>
              <a:rPr lang="en-US" sz="2600" i="1" dirty="0" smtClean="0"/>
              <a:t>The </a:t>
            </a:r>
            <a:r>
              <a:rPr lang="en-US" sz="2600" i="1" dirty="0"/>
              <a:t>Lutheran reformers taught that education is </a:t>
            </a:r>
            <a:r>
              <a:rPr lang="en-US" sz="2600" dirty="0"/>
              <a:t>for something</a:t>
            </a:r>
            <a:r>
              <a:rPr lang="en-US" sz="2600" i="1" dirty="0"/>
              <a:t>: not only the advancement of knowledge but also a commitment to the alleviation of </a:t>
            </a:r>
            <a:r>
              <a:rPr lang="en-US" sz="2600" i="1" dirty="0" smtClean="0"/>
              <a:t>suffering. </a:t>
            </a:r>
            <a:r>
              <a:rPr lang="en-US" sz="2600" i="1" dirty="0"/>
              <a:t>Thus, a Lutheran education is inextricably linked to promoting life, health, and wholeness for others, other-than-human creatures, and the earth itself. Our commitment to the promotion of peace and a just and sustainable society flows from such a commitment to wholeness. </a:t>
            </a:r>
            <a:endParaRPr lang="en-US" sz="2600" dirty="0"/>
          </a:p>
        </p:txBody>
      </p:sp>
      <p:sp>
        <p:nvSpPr>
          <p:cNvPr id="4" name="TextBox 3"/>
          <p:cNvSpPr txBox="1"/>
          <p:nvPr/>
        </p:nvSpPr>
        <p:spPr>
          <a:xfrm>
            <a:off x="838200" y="5791200"/>
            <a:ext cx="1005403" cy="369332"/>
          </a:xfrm>
          <a:prstGeom prst="rect">
            <a:avLst/>
          </a:prstGeom>
          <a:noFill/>
        </p:spPr>
        <p:txBody>
          <a:bodyPr wrap="none" rtlCol="0">
            <a:spAutoFit/>
          </a:bodyPr>
          <a:lstStyle/>
          <a:p>
            <a:r>
              <a:rPr lang="en-US" dirty="0" smtClean="0">
                <a:solidFill>
                  <a:srgbClr val="FC46CB"/>
                </a:solidFill>
              </a:rPr>
              <a:t>Diversity</a:t>
            </a:r>
            <a:endParaRPr lang="en-US" dirty="0">
              <a:solidFill>
                <a:srgbClr val="FC46CB"/>
              </a:solidFill>
            </a:endParaRPr>
          </a:p>
        </p:txBody>
      </p:sp>
      <p:sp>
        <p:nvSpPr>
          <p:cNvPr id="5" name="TextBox 4"/>
          <p:cNvSpPr txBox="1"/>
          <p:nvPr/>
        </p:nvSpPr>
        <p:spPr>
          <a:xfrm rot="1190410">
            <a:off x="7010400" y="685800"/>
            <a:ext cx="810889" cy="369332"/>
          </a:xfrm>
          <a:prstGeom prst="rect">
            <a:avLst/>
          </a:prstGeom>
          <a:noFill/>
        </p:spPr>
        <p:txBody>
          <a:bodyPr wrap="none" rtlCol="0">
            <a:spAutoFit/>
          </a:bodyPr>
          <a:lstStyle/>
          <a:p>
            <a:r>
              <a:rPr lang="en-US" dirty="0" smtClean="0">
                <a:solidFill>
                  <a:srgbClr val="0000FF"/>
                </a:solidFill>
              </a:rPr>
              <a:t>Justice</a:t>
            </a:r>
            <a:endParaRPr lang="en-US" dirty="0">
              <a:solidFill>
                <a:srgbClr val="0000FF"/>
              </a:solidFill>
            </a:endParaRPr>
          </a:p>
        </p:txBody>
      </p:sp>
      <p:sp>
        <p:nvSpPr>
          <p:cNvPr id="6" name="TextBox 5"/>
          <p:cNvSpPr txBox="1"/>
          <p:nvPr/>
        </p:nvSpPr>
        <p:spPr>
          <a:xfrm rot="20105730">
            <a:off x="7173547" y="5391724"/>
            <a:ext cx="1441420" cy="369332"/>
          </a:xfrm>
          <a:prstGeom prst="rect">
            <a:avLst/>
          </a:prstGeom>
          <a:noFill/>
        </p:spPr>
        <p:txBody>
          <a:bodyPr wrap="none" rtlCol="0">
            <a:spAutoFit/>
          </a:bodyPr>
          <a:lstStyle/>
          <a:p>
            <a:r>
              <a:rPr lang="en-US" dirty="0" smtClean="0">
                <a:solidFill>
                  <a:srgbClr val="008000"/>
                </a:solidFill>
              </a:rPr>
              <a:t>Sustainability</a:t>
            </a:r>
            <a:endParaRPr lang="en-US" dirty="0">
              <a:solidFill>
                <a:srgbClr val="008000"/>
              </a:solidFill>
            </a:endParaRPr>
          </a:p>
        </p:txBody>
      </p:sp>
      <p:sp>
        <p:nvSpPr>
          <p:cNvPr id="7" name="TextBox 6"/>
          <p:cNvSpPr txBox="1"/>
          <p:nvPr/>
        </p:nvSpPr>
        <p:spPr>
          <a:xfrm rot="20809297">
            <a:off x="547072" y="698446"/>
            <a:ext cx="2159000" cy="369332"/>
          </a:xfrm>
          <a:prstGeom prst="rect">
            <a:avLst/>
          </a:prstGeom>
          <a:noFill/>
        </p:spPr>
        <p:txBody>
          <a:bodyPr wrap="square" rtlCol="0">
            <a:spAutoFit/>
          </a:bodyPr>
          <a:lstStyle/>
          <a:p>
            <a:r>
              <a:rPr lang="en-US" dirty="0" smtClean="0">
                <a:solidFill>
                  <a:srgbClr val="7651FF"/>
                </a:solidFill>
              </a:rPr>
              <a:t>Rigorous Education</a:t>
            </a:r>
            <a:endParaRPr lang="en-US" dirty="0">
              <a:solidFill>
                <a:srgbClr val="7651FF"/>
              </a:solidFill>
            </a:endParaRPr>
          </a:p>
        </p:txBody>
      </p:sp>
      <p:sp>
        <p:nvSpPr>
          <p:cNvPr id="8" name="TextBox 7"/>
          <p:cNvSpPr txBox="1"/>
          <p:nvPr/>
        </p:nvSpPr>
        <p:spPr>
          <a:xfrm>
            <a:off x="4828463" y="5133714"/>
            <a:ext cx="1320907" cy="369332"/>
          </a:xfrm>
          <a:prstGeom prst="rect">
            <a:avLst/>
          </a:prstGeom>
          <a:noFill/>
        </p:spPr>
        <p:txBody>
          <a:bodyPr wrap="none" rtlCol="0">
            <a:spAutoFit/>
          </a:bodyPr>
          <a:lstStyle/>
          <a:p>
            <a:r>
              <a:rPr lang="en-US" dirty="0" smtClean="0">
                <a:solidFill>
                  <a:srgbClr val="FFFF00"/>
                </a:solidFill>
              </a:rPr>
              <a:t>Questioning</a:t>
            </a:r>
            <a:endParaRPr lang="en-US" dirty="0">
              <a:solidFill>
                <a:srgbClr val="FFFF00"/>
              </a:solidFill>
            </a:endParaRPr>
          </a:p>
        </p:txBody>
      </p:sp>
      <p:sp>
        <p:nvSpPr>
          <p:cNvPr id="9" name="TextBox 8"/>
          <p:cNvSpPr txBox="1"/>
          <p:nvPr/>
        </p:nvSpPr>
        <p:spPr>
          <a:xfrm>
            <a:off x="4038600" y="762000"/>
            <a:ext cx="613645" cy="369332"/>
          </a:xfrm>
          <a:prstGeom prst="rect">
            <a:avLst/>
          </a:prstGeom>
          <a:noFill/>
        </p:spPr>
        <p:txBody>
          <a:bodyPr wrap="none" rtlCol="0">
            <a:spAutoFit/>
          </a:bodyPr>
          <a:lstStyle/>
          <a:p>
            <a:r>
              <a:rPr lang="en-US" dirty="0" smtClean="0">
                <a:solidFill>
                  <a:srgbClr val="FF0000"/>
                </a:solidFill>
              </a:rPr>
              <a:t>Care</a:t>
            </a:r>
            <a:endParaRPr lang="en-US" dirty="0">
              <a:solidFill>
                <a:srgbClr val="FF0000"/>
              </a:solidFill>
            </a:endParaRPr>
          </a:p>
        </p:txBody>
      </p:sp>
      <p:sp>
        <p:nvSpPr>
          <p:cNvPr id="10" name="TextBox 9"/>
          <p:cNvSpPr txBox="1"/>
          <p:nvPr/>
        </p:nvSpPr>
        <p:spPr>
          <a:xfrm rot="19901160">
            <a:off x="2679145" y="5306196"/>
            <a:ext cx="1261170" cy="369332"/>
          </a:xfrm>
          <a:prstGeom prst="rect">
            <a:avLst/>
          </a:prstGeom>
          <a:noFill/>
        </p:spPr>
        <p:txBody>
          <a:bodyPr wrap="none" rtlCol="0">
            <a:spAutoFit/>
          </a:bodyPr>
          <a:lstStyle/>
          <a:p>
            <a:r>
              <a:rPr lang="en-US" dirty="0" smtClean="0">
                <a:solidFill>
                  <a:srgbClr val="FD9B18"/>
                </a:solidFill>
              </a:rPr>
              <a:t>Scholarship</a:t>
            </a:r>
            <a:endParaRPr lang="en-US" dirty="0">
              <a:solidFill>
                <a:srgbClr val="FD9B18"/>
              </a:solidFill>
            </a:endParaRPr>
          </a:p>
        </p:txBody>
      </p:sp>
      <p:sp>
        <p:nvSpPr>
          <p:cNvPr id="11" name="TextBox 10"/>
          <p:cNvSpPr txBox="1"/>
          <p:nvPr/>
        </p:nvSpPr>
        <p:spPr>
          <a:xfrm>
            <a:off x="5511800" y="762000"/>
            <a:ext cx="1105178" cy="369332"/>
          </a:xfrm>
          <a:prstGeom prst="rect">
            <a:avLst/>
          </a:prstGeom>
          <a:noFill/>
        </p:spPr>
        <p:txBody>
          <a:bodyPr wrap="none" rtlCol="0">
            <a:spAutoFit/>
          </a:bodyPr>
          <a:lstStyle/>
          <a:p>
            <a:r>
              <a:rPr lang="en-US" dirty="0" smtClean="0">
                <a:solidFill>
                  <a:srgbClr val="FFFF00"/>
                </a:solidFill>
              </a:rPr>
              <a:t>Challenge</a:t>
            </a:r>
            <a:endParaRPr lang="en-US" dirty="0">
              <a:solidFill>
                <a:srgbClr val="FFFF00"/>
              </a:solidFill>
            </a:endParaRPr>
          </a:p>
        </p:txBody>
      </p:sp>
      <p:sp>
        <p:nvSpPr>
          <p:cNvPr id="12" name="TextBox 11"/>
          <p:cNvSpPr txBox="1"/>
          <p:nvPr/>
        </p:nvSpPr>
        <p:spPr>
          <a:xfrm>
            <a:off x="2641600" y="1231900"/>
            <a:ext cx="934082" cy="369332"/>
          </a:xfrm>
          <a:prstGeom prst="rect">
            <a:avLst/>
          </a:prstGeom>
          <a:noFill/>
        </p:spPr>
        <p:txBody>
          <a:bodyPr wrap="none" rtlCol="0">
            <a:spAutoFit/>
          </a:bodyPr>
          <a:lstStyle/>
          <a:p>
            <a:r>
              <a:rPr lang="en-US" dirty="0" smtClean="0">
                <a:solidFill>
                  <a:srgbClr val="FC46CB"/>
                </a:solidFill>
              </a:rPr>
              <a:t>Support</a:t>
            </a:r>
            <a:endParaRPr lang="en-US" dirty="0">
              <a:solidFill>
                <a:srgbClr val="FC46CB"/>
              </a:solidFill>
            </a:endParaRPr>
          </a:p>
        </p:txBody>
      </p:sp>
      <p:sp>
        <p:nvSpPr>
          <p:cNvPr id="2" name="TextBox 1"/>
          <p:cNvSpPr txBox="1"/>
          <p:nvPr/>
        </p:nvSpPr>
        <p:spPr>
          <a:xfrm>
            <a:off x="5866792" y="5943600"/>
            <a:ext cx="646716" cy="369332"/>
          </a:xfrm>
          <a:prstGeom prst="rect">
            <a:avLst/>
          </a:prstGeom>
          <a:noFill/>
        </p:spPr>
        <p:txBody>
          <a:bodyPr wrap="none" rtlCol="0">
            <a:spAutoFit/>
          </a:bodyPr>
          <a:lstStyle/>
          <a:p>
            <a:r>
              <a:rPr lang="en-US" dirty="0" smtClean="0"/>
              <a:t>Faith</a:t>
            </a:r>
            <a:endParaRPr lang="en-US" dirty="0"/>
          </a:p>
        </p:txBody>
      </p:sp>
    </p:spTree>
    <p:extLst>
      <p:ext uri="{BB962C8B-B14F-4D97-AF65-F5344CB8AC3E}">
        <p14:creationId xmlns:p14="http://schemas.microsoft.com/office/powerpoint/2010/main" val="2662378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1676399"/>
          </a:xfrm>
        </p:spPr>
        <p:txBody>
          <a:bodyPr>
            <a:normAutofit/>
          </a:bodyPr>
          <a:lstStyle/>
          <a:p>
            <a:pPr marL="0" indent="0" algn="ctr">
              <a:buNone/>
            </a:pPr>
            <a:r>
              <a:rPr lang="en-US" sz="6000" dirty="0" smtClean="0"/>
              <a:t>WELCOME TO </a:t>
            </a:r>
            <a:r>
              <a:rPr lang="en-US" sz="6000" dirty="0" smtClean="0">
                <a:solidFill>
                  <a:srgbClr val="FD9B18"/>
                </a:solidFill>
              </a:rPr>
              <a:t>PLU</a:t>
            </a:r>
            <a:r>
              <a:rPr lang="en-US" sz="6000" dirty="0" smtClean="0"/>
              <a:t>!</a:t>
            </a:r>
            <a:endParaRPr lang="en-US" sz="6000" dirty="0"/>
          </a:p>
        </p:txBody>
      </p:sp>
      <p:sp>
        <p:nvSpPr>
          <p:cNvPr id="4" name="TextBox 3"/>
          <p:cNvSpPr txBox="1"/>
          <p:nvPr/>
        </p:nvSpPr>
        <p:spPr>
          <a:xfrm>
            <a:off x="838200" y="2667000"/>
            <a:ext cx="7467600" cy="923330"/>
          </a:xfrm>
          <a:prstGeom prst="rect">
            <a:avLst/>
          </a:prstGeom>
          <a:noFill/>
        </p:spPr>
        <p:txBody>
          <a:bodyPr wrap="square" rtlCol="0">
            <a:spAutoFit/>
          </a:bodyPr>
          <a:lstStyle/>
          <a:p>
            <a:r>
              <a:rPr lang="en-US" dirty="0" smtClean="0"/>
              <a:t>WE ARE PASSIONATE AND EXCITED ABOUT YOUR EDUCATIONAL JOURNEY </a:t>
            </a:r>
          </a:p>
          <a:p>
            <a:r>
              <a:rPr lang="en-US" dirty="0" smtClean="0"/>
              <a:t>AND LOOK FORWARD TO SHARING  OUR COMMUNITY &amp; THE ADVENTURE OF </a:t>
            </a:r>
            <a:r>
              <a:rPr lang="en-US" dirty="0" smtClean="0">
                <a:solidFill>
                  <a:srgbClr val="FD9B18"/>
                </a:solidFill>
              </a:rPr>
              <a:t>LUTHERAN HIGHER EDUCATION </a:t>
            </a:r>
            <a:r>
              <a:rPr lang="en-US" dirty="0" smtClean="0"/>
              <a:t>WITH YOU</a:t>
            </a:r>
            <a:r>
              <a:rPr lang="en-US" dirty="0" smtClean="0">
                <a:solidFill>
                  <a:srgbClr val="FD9B18"/>
                </a:solidFill>
              </a:rPr>
              <a:t>!</a:t>
            </a:r>
            <a:endParaRPr lang="en-US" dirty="0">
              <a:solidFill>
                <a:srgbClr val="FD9B18"/>
              </a:solidFill>
            </a:endParaRPr>
          </a:p>
        </p:txBody>
      </p:sp>
      <p:pic>
        <p:nvPicPr>
          <p:cNvPr id="5" name="Picture 4" descr="we-can-do-i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276600"/>
            <a:ext cx="3594460" cy="4800600"/>
          </a:xfrm>
          <a:prstGeom prst="rect">
            <a:avLst/>
          </a:prstGeom>
        </p:spPr>
      </p:pic>
    </p:spTree>
    <p:extLst>
      <p:ext uri="{BB962C8B-B14F-4D97-AF65-F5344CB8AC3E}">
        <p14:creationId xmlns:p14="http://schemas.microsoft.com/office/powerpoint/2010/main" val="11135027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2971800"/>
          </a:xfrm>
        </p:spPr>
        <p:txBody>
          <a:bodyPr>
            <a:normAutofit fontScale="90000"/>
          </a:bodyPr>
          <a:lstStyle/>
          <a:p>
            <a:r>
              <a:rPr lang="en-US" dirty="0" smtClean="0"/>
              <a:t>The following slides are samples of material that may be included for various </a:t>
            </a:r>
            <a:r>
              <a:rPr lang="en-US" dirty="0" smtClean="0"/>
              <a:t>staff, faculty </a:t>
            </a:r>
            <a:r>
              <a:rPr lang="en-US" dirty="0" smtClean="0"/>
              <a:t>and Administration </a:t>
            </a:r>
            <a:r>
              <a:rPr lang="en-US" dirty="0" smtClean="0"/>
              <a:t>LHE </a:t>
            </a:r>
            <a:r>
              <a:rPr lang="en-US" dirty="0" smtClean="0"/>
              <a:t>Presentations. </a:t>
            </a:r>
            <a:br>
              <a:rPr lang="en-US" dirty="0" smtClean="0"/>
            </a:br>
            <a:r>
              <a:rPr lang="en-US" dirty="0" smtClean="0"/>
              <a:t>For example, </a:t>
            </a:r>
            <a:r>
              <a:rPr lang="en-US" dirty="0" smtClean="0"/>
              <a:t>rooting </a:t>
            </a:r>
            <a:r>
              <a:rPr lang="en-US" dirty="0" smtClean="0"/>
              <a:t>it in the key documents </a:t>
            </a:r>
            <a:r>
              <a:rPr lang="en-US" dirty="0" smtClean="0"/>
              <a:t>from PLU’s documents  </a:t>
            </a:r>
            <a:r>
              <a:rPr lang="en-US" dirty="0" smtClean="0"/>
              <a:t>(35+ years) and </a:t>
            </a:r>
            <a:r>
              <a:rPr lang="en-US" dirty="0" smtClean="0"/>
              <a:t>ELCA documents on Higher Education</a:t>
            </a:r>
            <a:endParaRPr lang="en-US" dirty="0"/>
          </a:p>
        </p:txBody>
      </p:sp>
    </p:spTree>
    <p:extLst>
      <p:ext uri="{BB962C8B-B14F-4D97-AF65-F5344CB8AC3E}">
        <p14:creationId xmlns:p14="http://schemas.microsoft.com/office/powerpoint/2010/main" val="282629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543800" cy="1066800"/>
          </a:xfrm>
        </p:spPr>
        <p:txBody>
          <a:bodyPr>
            <a:normAutofit fontScale="90000"/>
          </a:bodyPr>
          <a:lstStyle/>
          <a:p>
            <a:r>
              <a:rPr lang="en-US" sz="4800" b="1" dirty="0" smtClean="0">
                <a:latin typeface="Constantia" panose="02030602050306030303" pitchFamily="18" charset="0"/>
              </a:rPr>
              <a:t>Pacific Lutheran University</a:t>
            </a:r>
            <a:r>
              <a:rPr lang="en-US" sz="3600" b="1" dirty="0" smtClean="0">
                <a:latin typeface="Constantia" panose="02030602050306030303" pitchFamily="18" charset="0"/>
              </a:rPr>
              <a:t/>
            </a:r>
            <a:br>
              <a:rPr lang="en-US" sz="3600" b="1" dirty="0" smtClean="0">
                <a:latin typeface="Constantia" panose="02030602050306030303" pitchFamily="18" charset="0"/>
              </a:rPr>
            </a:br>
            <a:endParaRPr lang="en-US" sz="3200" b="1" dirty="0">
              <a:latin typeface="Constantia" panose="02030602050306030303" pitchFamily="18" charset="0"/>
            </a:endParaRPr>
          </a:p>
        </p:txBody>
      </p:sp>
      <p:sp>
        <p:nvSpPr>
          <p:cNvPr id="6" name="Rectangle 5"/>
          <p:cNvSpPr/>
          <p:nvPr/>
        </p:nvSpPr>
        <p:spPr>
          <a:xfrm>
            <a:off x="4724400" y="3505200"/>
            <a:ext cx="3886200" cy="646331"/>
          </a:xfrm>
          <a:prstGeom prst="rect">
            <a:avLst/>
          </a:prstGeom>
          <a:solidFill>
            <a:srgbClr val="2D3D78"/>
          </a:solidFill>
        </p:spPr>
        <p:txBody>
          <a:bodyPr wrap="square">
            <a:spAutoFit/>
          </a:bodyPr>
          <a:lstStyle/>
          <a:p>
            <a:pPr algn="ctr"/>
            <a:r>
              <a:rPr lang="en-US" sz="3600" b="1" dirty="0" smtClean="0"/>
              <a:t> </a:t>
            </a:r>
            <a:r>
              <a:rPr lang="en-US" sz="3200" dirty="0" smtClean="0">
                <a:solidFill>
                  <a:srgbClr val="FD9B18"/>
                </a:solidFill>
              </a:rPr>
              <a:t>Care for the World</a:t>
            </a:r>
            <a:endParaRPr lang="en-US" sz="3200" dirty="0">
              <a:solidFill>
                <a:srgbClr val="FD9B18"/>
              </a:solidFill>
            </a:endParaRPr>
          </a:p>
        </p:txBody>
      </p:sp>
      <p:pic>
        <p:nvPicPr>
          <p:cNvPr id="8" name="il_fi" descr="http://puka.cs.waikato.ac.nz/custom/cic/collect/cic-hcap/index/assoc/p1308.dir/Framework%20Master%20Plan%20(aerial%20view%20of%20campus),%20Pacific%20Lutheran%20University-large.jpg"/>
          <p:cNvPicPr/>
          <p:nvPr/>
        </p:nvPicPr>
        <p:blipFill>
          <a:blip r:embed="rId2" cstate="print"/>
          <a:srcRect/>
          <a:stretch>
            <a:fillRect/>
          </a:stretch>
        </p:blipFill>
        <p:spPr bwMode="auto">
          <a:xfrm>
            <a:off x="228600" y="1600200"/>
            <a:ext cx="4191000" cy="2667000"/>
          </a:xfrm>
          <a:prstGeom prst="rect">
            <a:avLst/>
          </a:prstGeom>
          <a:noFill/>
          <a:ln w="9525">
            <a:noFill/>
            <a:miter lim="800000"/>
            <a:headEnd/>
            <a:tailEnd/>
          </a:ln>
        </p:spPr>
      </p:pic>
      <p:sp>
        <p:nvSpPr>
          <p:cNvPr id="4" name="TextBox 3"/>
          <p:cNvSpPr txBox="1"/>
          <p:nvPr/>
        </p:nvSpPr>
        <p:spPr>
          <a:xfrm>
            <a:off x="1426735" y="5906181"/>
            <a:ext cx="7717265" cy="923330"/>
          </a:xfrm>
          <a:prstGeom prst="rect">
            <a:avLst/>
          </a:prstGeom>
          <a:noFill/>
        </p:spPr>
        <p:txBody>
          <a:bodyPr wrap="none" rtlCol="0">
            <a:spAutoFit/>
          </a:bodyPr>
          <a:lstStyle/>
          <a:p>
            <a:r>
              <a:rPr lang="en-US" dirty="0" smtClean="0"/>
              <a:t>Dr. Marit </a:t>
            </a:r>
            <a:r>
              <a:rPr lang="en-US" dirty="0"/>
              <a:t>Trelstad, </a:t>
            </a:r>
            <a:r>
              <a:rPr lang="en-US" dirty="0" smtClean="0"/>
              <a:t>Professor of Religion and </a:t>
            </a:r>
            <a:r>
              <a:rPr lang="en-US" dirty="0"/>
              <a:t>University Chair of Lutheran Studies</a:t>
            </a:r>
          </a:p>
          <a:p>
            <a:r>
              <a:rPr lang="en-US" dirty="0"/>
              <a:t>Professor of Religion</a:t>
            </a:r>
          </a:p>
          <a:p>
            <a:endParaRPr lang="en-US" dirty="0"/>
          </a:p>
        </p:txBody>
      </p:sp>
      <p:sp>
        <p:nvSpPr>
          <p:cNvPr id="9" name="TextBox 8"/>
          <p:cNvSpPr txBox="1"/>
          <p:nvPr/>
        </p:nvSpPr>
        <p:spPr>
          <a:xfrm>
            <a:off x="1447800" y="1219200"/>
            <a:ext cx="6248400" cy="769441"/>
          </a:xfrm>
          <a:prstGeom prst="rect">
            <a:avLst/>
          </a:prstGeom>
          <a:solidFill>
            <a:srgbClr val="FD9B18"/>
          </a:solidFill>
        </p:spPr>
        <p:txBody>
          <a:bodyPr wrap="square" rtlCol="0">
            <a:spAutoFit/>
          </a:bodyPr>
          <a:lstStyle/>
          <a:p>
            <a:r>
              <a:rPr lang="en-US" sz="4400" dirty="0">
                <a:solidFill>
                  <a:schemeClr val="bg1"/>
                </a:solidFill>
              </a:rPr>
              <a:t>Lutheran Higher Education</a:t>
            </a:r>
          </a:p>
        </p:txBody>
      </p:sp>
      <p:sp>
        <p:nvSpPr>
          <p:cNvPr id="10" name="Rectangle 9"/>
          <p:cNvSpPr/>
          <p:nvPr/>
        </p:nvSpPr>
        <p:spPr>
          <a:xfrm>
            <a:off x="5257800" y="2819400"/>
            <a:ext cx="2209800" cy="584776"/>
          </a:xfrm>
          <a:prstGeom prst="rect">
            <a:avLst/>
          </a:prstGeom>
          <a:solidFill>
            <a:srgbClr val="0F5236"/>
          </a:solidFill>
        </p:spPr>
        <p:txBody>
          <a:bodyPr wrap="square">
            <a:spAutoFit/>
          </a:bodyPr>
          <a:lstStyle/>
          <a:p>
            <a:r>
              <a:rPr lang="en-US" sz="3200" dirty="0" smtClean="0">
                <a:solidFill>
                  <a:srgbClr val="FD9B18"/>
                </a:solidFill>
              </a:rPr>
              <a:t>Liberal</a:t>
            </a:r>
            <a:r>
              <a:rPr lang="en-US" sz="3200" dirty="0" smtClean="0">
                <a:solidFill>
                  <a:srgbClr val="FFFF00"/>
                </a:solidFill>
              </a:rPr>
              <a:t> </a:t>
            </a:r>
            <a:r>
              <a:rPr lang="en-US" sz="3200" dirty="0">
                <a:solidFill>
                  <a:srgbClr val="FD9B18"/>
                </a:solidFill>
              </a:rPr>
              <a:t>Arts</a:t>
            </a:r>
            <a:r>
              <a:rPr lang="en-US" sz="3200" dirty="0">
                <a:solidFill>
                  <a:srgbClr val="FFFF00"/>
                </a:solidFill>
              </a:rPr>
              <a:t> </a:t>
            </a:r>
            <a:endParaRPr lang="en-US" sz="3200" dirty="0"/>
          </a:p>
        </p:txBody>
      </p:sp>
      <p:pic>
        <p:nvPicPr>
          <p:cNvPr id="5" name="Picture 4" descr="green-lunche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267200"/>
            <a:ext cx="2392609" cy="1594076"/>
          </a:xfrm>
          <a:prstGeom prst="rect">
            <a:avLst/>
          </a:prstGeom>
        </p:spPr>
      </p:pic>
      <p:pic>
        <p:nvPicPr>
          <p:cNvPr id="7" name="Picture 6" descr="images-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4152753"/>
            <a:ext cx="2438400" cy="1826446"/>
          </a:xfrm>
          <a:prstGeom prst="rect">
            <a:avLst/>
          </a:prstGeom>
        </p:spPr>
      </p:pic>
      <p:pic>
        <p:nvPicPr>
          <p:cNvPr id="11" name="Picture 10" descr="images-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4183982"/>
            <a:ext cx="1905000" cy="1846513"/>
          </a:xfrm>
          <a:prstGeom prst="rect">
            <a:avLst/>
          </a:prstGeom>
        </p:spPr>
      </p:pic>
      <p:sp>
        <p:nvSpPr>
          <p:cNvPr id="12" name="TextBox 11"/>
          <p:cNvSpPr txBox="1"/>
          <p:nvPr/>
        </p:nvSpPr>
        <p:spPr>
          <a:xfrm>
            <a:off x="4724400" y="2209800"/>
            <a:ext cx="3810000" cy="584776"/>
          </a:xfrm>
          <a:prstGeom prst="rect">
            <a:avLst/>
          </a:prstGeom>
          <a:solidFill>
            <a:srgbClr val="530301"/>
          </a:solidFill>
        </p:spPr>
        <p:txBody>
          <a:bodyPr wrap="square" rtlCol="0">
            <a:spAutoFit/>
          </a:bodyPr>
          <a:lstStyle/>
          <a:p>
            <a:r>
              <a:rPr lang="en-US" sz="3200" dirty="0" smtClean="0">
                <a:solidFill>
                  <a:srgbClr val="FD9B18"/>
                </a:solidFill>
              </a:rPr>
              <a:t>Rigorous Education</a:t>
            </a:r>
            <a:endParaRPr lang="en-US" sz="3200" dirty="0">
              <a:solidFill>
                <a:srgbClr val="FD9B18"/>
              </a:solidFill>
            </a:endParaRPr>
          </a:p>
        </p:txBody>
      </p:sp>
    </p:spTree>
    <p:extLst>
      <p:ext uri="{BB962C8B-B14F-4D97-AF65-F5344CB8AC3E}">
        <p14:creationId xmlns:p14="http://schemas.microsoft.com/office/powerpoint/2010/main" val="1720447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Sources for this Presentation</a:t>
            </a:r>
            <a:endParaRPr lang="en-US" dirty="0">
              <a:solidFill>
                <a:srgbClr val="FFFF00"/>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t>FROM PLU:</a:t>
            </a:r>
          </a:p>
          <a:p>
            <a:pPr lvl="1"/>
            <a:r>
              <a:rPr lang="en-US" dirty="0" smtClean="0"/>
              <a:t>Academic Identity Statement (2019)</a:t>
            </a:r>
          </a:p>
          <a:p>
            <a:pPr lvl="1"/>
            <a:r>
              <a:rPr lang="en-US" dirty="0" smtClean="0"/>
              <a:t>PLU 2000 (1995)</a:t>
            </a:r>
          </a:p>
          <a:p>
            <a:pPr lvl="1"/>
            <a:r>
              <a:rPr lang="en-US" dirty="0" smtClean="0"/>
              <a:t>PLU 2010 (2003)</a:t>
            </a:r>
          </a:p>
          <a:p>
            <a:pPr lvl="1"/>
            <a:r>
              <a:rPr lang="en-US" dirty="0" smtClean="0"/>
              <a:t>PLU 2020 (2012)</a:t>
            </a:r>
          </a:p>
          <a:p>
            <a:pPr lvl="1"/>
            <a:r>
              <a:rPr lang="en-US" dirty="0" smtClean="0"/>
              <a:t>Strategic Plan (2020)</a:t>
            </a:r>
          </a:p>
          <a:p>
            <a:pPr lvl="1"/>
            <a:r>
              <a:rPr lang="en-US" dirty="0" smtClean="0"/>
              <a:t>Diversity, Equity &amp; inclusion Strategic Plan (2020)</a:t>
            </a:r>
          </a:p>
          <a:p>
            <a:pPr lvl="1"/>
            <a:r>
              <a:rPr lang="en-US" dirty="0" smtClean="0"/>
              <a:t>Core Elements of Lutheran Higher Education</a:t>
            </a:r>
          </a:p>
          <a:p>
            <a:pPr lvl="1"/>
            <a:r>
              <a:rPr lang="en-US" dirty="0" smtClean="0"/>
              <a:t>Principles of General Education</a:t>
            </a:r>
          </a:p>
          <a:p>
            <a:pPr lvl="1"/>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FROM ELCA:</a:t>
            </a:r>
          </a:p>
          <a:p>
            <a:pPr lvl="1"/>
            <a:r>
              <a:rPr lang="en-US" dirty="0" smtClean="0"/>
              <a:t>“Rooted and Open: The Common Calling of the Network of ELCA Colleges and Universities” (2018)</a:t>
            </a:r>
          </a:p>
          <a:p>
            <a:pPr lvl="1"/>
            <a:r>
              <a:rPr lang="en-US" dirty="0" smtClean="0"/>
              <a:t>Faculty working groups of NECU scholars</a:t>
            </a:r>
          </a:p>
          <a:p>
            <a:pPr lvl="1"/>
            <a:r>
              <a:rPr lang="en-US" dirty="0" smtClean="0"/>
              <a:t>ELCA Social Statement on Education (2007)</a:t>
            </a:r>
            <a:endParaRPr lang="en-US" dirty="0"/>
          </a:p>
        </p:txBody>
      </p:sp>
      <p:sp>
        <p:nvSpPr>
          <p:cNvPr id="5" name="TextBox 4"/>
          <p:cNvSpPr txBox="1"/>
          <p:nvPr/>
        </p:nvSpPr>
        <p:spPr>
          <a:xfrm>
            <a:off x="551447" y="6126163"/>
            <a:ext cx="8193505" cy="646331"/>
          </a:xfrm>
          <a:prstGeom prst="rect">
            <a:avLst/>
          </a:prstGeom>
          <a:noFill/>
        </p:spPr>
        <p:txBody>
          <a:bodyPr wrap="square" rtlCol="0">
            <a:spAutoFit/>
          </a:bodyPr>
          <a:lstStyle/>
          <a:p>
            <a:r>
              <a:rPr lang="en-US" i="1" dirty="0" smtClean="0"/>
              <a:t>Caution: loads of religious language </a:t>
            </a:r>
            <a:r>
              <a:rPr lang="mr-IN" i="1" dirty="0" smtClean="0"/>
              <a:t>–</a:t>
            </a:r>
            <a:r>
              <a:rPr lang="en-US" i="1" dirty="0" smtClean="0"/>
              <a:t> not mine but from the documents; “Philosophy of Lutheran Higher Education” was used first in PLU 2020.</a:t>
            </a:r>
            <a:endParaRPr lang="en-US" i="1" dirty="0"/>
          </a:p>
        </p:txBody>
      </p:sp>
    </p:spTree>
    <p:extLst>
      <p:ext uri="{BB962C8B-B14F-4D97-AF65-F5344CB8AC3E}">
        <p14:creationId xmlns:p14="http://schemas.microsoft.com/office/powerpoint/2010/main" val="1837964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solidFill>
                  <a:srgbClr val="FFC000"/>
                </a:solidFill>
              </a:rPr>
              <a:t>Annual</a:t>
            </a:r>
            <a:r>
              <a:rPr lang="en-US" sz="2400" dirty="0">
                <a:solidFill>
                  <a:srgbClr val="FFC000"/>
                </a:solidFill>
              </a:rPr>
              <a:t> University Chair of Lutheran Studies work in Introducing LHE to Staff, Administration, Faculty and Students:</a:t>
            </a:r>
            <a:br>
              <a:rPr lang="en-US" sz="2400" dirty="0">
                <a:solidFill>
                  <a:srgbClr val="FFC000"/>
                </a:solidFill>
              </a:rPr>
            </a:br>
            <a:endParaRPr lang="en-US" sz="2400" dirty="0">
              <a:solidFill>
                <a:srgbClr val="FFC000"/>
              </a:solidFill>
            </a:endParaRPr>
          </a:p>
        </p:txBody>
      </p:sp>
      <p:sp>
        <p:nvSpPr>
          <p:cNvPr id="3" name="Content Placeholder 2"/>
          <p:cNvSpPr>
            <a:spLocks noGrp="1"/>
          </p:cNvSpPr>
          <p:nvPr>
            <p:ph idx="1"/>
          </p:nvPr>
        </p:nvSpPr>
        <p:spPr>
          <a:xfrm>
            <a:off x="457200" y="1143000"/>
            <a:ext cx="8229600" cy="5486400"/>
          </a:xfrm>
          <a:solidFill>
            <a:schemeClr val="tx1"/>
          </a:solidFill>
        </p:spPr>
        <p:txBody>
          <a:bodyPr>
            <a:normAutofit fontScale="25000" lnSpcReduction="20000"/>
          </a:bodyPr>
          <a:lstStyle/>
          <a:p>
            <a:pPr marL="0" indent="0">
              <a:buNone/>
            </a:pPr>
            <a:r>
              <a:rPr lang="en-US" dirty="0"/>
              <a:t> </a:t>
            </a:r>
          </a:p>
          <a:p>
            <a:pPr marL="514350" lvl="0" indent="-514350">
              <a:buFont typeface="+mj-lt"/>
              <a:buAutoNum type="arabicPeriod"/>
            </a:pPr>
            <a:r>
              <a:rPr lang="en-US" sz="5600" dirty="0">
                <a:solidFill>
                  <a:schemeClr val="bg1"/>
                </a:solidFill>
              </a:rPr>
              <a:t>3-4 Orientations to LHE for all new staff and administration for Human Resources</a:t>
            </a:r>
          </a:p>
          <a:p>
            <a:pPr marL="514350" lvl="0" indent="-514350">
              <a:buFont typeface="+mj-lt"/>
              <a:buAutoNum type="arabicPeriod"/>
            </a:pPr>
            <a:r>
              <a:rPr lang="en-US" sz="5600" dirty="0">
                <a:solidFill>
                  <a:schemeClr val="bg1"/>
                </a:solidFill>
              </a:rPr>
              <a:t>2-3 Sessions on LHE with all New Faculty – one-two during orientation and a follow up seminar later in their first year</a:t>
            </a:r>
          </a:p>
          <a:p>
            <a:pPr marL="514350" lvl="0" indent="-514350">
              <a:buFont typeface="+mj-lt"/>
              <a:buAutoNum type="arabicPeriod"/>
            </a:pPr>
            <a:r>
              <a:rPr lang="en-US" sz="5600" dirty="0">
                <a:solidFill>
                  <a:schemeClr val="bg1"/>
                </a:solidFill>
              </a:rPr>
              <a:t>New Student &amp; Parent Orientation – LHE presentation on first session of orientation day</a:t>
            </a:r>
          </a:p>
          <a:p>
            <a:pPr marL="514350" lvl="0" indent="-514350">
              <a:buFont typeface="+mj-lt"/>
              <a:buAutoNum type="arabicPeriod"/>
            </a:pPr>
            <a:r>
              <a:rPr lang="en-US" sz="5600" dirty="0">
                <a:solidFill>
                  <a:schemeClr val="bg1"/>
                </a:solidFill>
              </a:rPr>
              <a:t>Admissions Office Ambassadors (student tour guides) and staff orientation on LHE; </a:t>
            </a:r>
            <a:endParaRPr lang="en-US" sz="5600" dirty="0" smtClean="0">
              <a:solidFill>
                <a:schemeClr val="bg1"/>
              </a:solidFill>
            </a:endParaRPr>
          </a:p>
          <a:p>
            <a:pPr marL="1085850" lvl="1" indent="-685800"/>
            <a:r>
              <a:rPr lang="en-US" sz="5600" dirty="0">
                <a:solidFill>
                  <a:schemeClr val="bg1"/>
                </a:solidFill>
              </a:rPr>
              <a:t>As a part of their training, student tour guides are tested on their presentation of LHE and how they work it into their </a:t>
            </a:r>
            <a:r>
              <a:rPr lang="en-US" sz="5600" dirty="0" smtClean="0">
                <a:solidFill>
                  <a:schemeClr val="bg1"/>
                </a:solidFill>
              </a:rPr>
              <a:t>tour</a:t>
            </a:r>
          </a:p>
          <a:p>
            <a:pPr marL="514350" lvl="0" indent="-514350">
              <a:buFont typeface="+mj-lt"/>
              <a:buAutoNum type="arabicPeriod"/>
            </a:pPr>
            <a:r>
              <a:rPr lang="en-US" sz="5600" dirty="0" smtClean="0">
                <a:solidFill>
                  <a:schemeClr val="bg1"/>
                </a:solidFill>
              </a:rPr>
              <a:t>Our</a:t>
            </a:r>
            <a:r>
              <a:rPr lang="en-US" sz="5600" dirty="0">
                <a:solidFill>
                  <a:schemeClr val="bg1"/>
                </a:solidFill>
                <a:hlinkClick r:id="rId2"/>
              </a:rPr>
              <a:t> </a:t>
            </a:r>
            <a:r>
              <a:rPr lang="en-US" sz="5600" u="sng" dirty="0">
                <a:solidFill>
                  <a:schemeClr val="bg1"/>
                </a:solidFill>
                <a:hlinkClick r:id="rId2"/>
              </a:rPr>
              <a:t>Wild Hope Center for Vocation</a:t>
            </a:r>
            <a:r>
              <a:rPr lang="en-US" sz="5600" dirty="0">
                <a:solidFill>
                  <a:schemeClr val="bg1"/>
                </a:solidFill>
                <a:hlinkClick r:id="rId2"/>
              </a:rPr>
              <a:t> </a:t>
            </a:r>
            <a:r>
              <a:rPr lang="en-US" sz="5600" dirty="0">
                <a:solidFill>
                  <a:schemeClr val="bg1"/>
                </a:solidFill>
              </a:rPr>
              <a:t>(which is related to </a:t>
            </a:r>
            <a:r>
              <a:rPr lang="en-US" sz="5600" dirty="0" smtClean="0">
                <a:solidFill>
                  <a:schemeClr val="bg1"/>
                </a:solidFill>
              </a:rPr>
              <a:t>but </a:t>
            </a:r>
            <a:r>
              <a:rPr lang="en-US" sz="5600" dirty="0">
                <a:solidFill>
                  <a:schemeClr val="bg1"/>
                </a:solidFill>
              </a:rPr>
              <a:t>beyond my work as University Chair of Lutheran Studies) and its</a:t>
            </a:r>
            <a:r>
              <a:rPr lang="en-US" sz="5600" u="sng" dirty="0">
                <a:solidFill>
                  <a:schemeClr val="bg1"/>
                </a:solidFill>
                <a:hlinkClick r:id="rId3"/>
              </a:rPr>
              <a:t> Wild Hope Programs.</a:t>
            </a:r>
            <a:r>
              <a:rPr lang="en-US" sz="5600" dirty="0">
                <a:solidFill>
                  <a:schemeClr val="bg1"/>
                </a:solidFill>
              </a:rPr>
              <a:t> </a:t>
            </a:r>
            <a:endParaRPr lang="en-US" sz="5600" dirty="0" smtClean="0">
              <a:solidFill>
                <a:schemeClr val="bg1"/>
              </a:solidFill>
            </a:endParaRPr>
          </a:p>
          <a:p>
            <a:pPr marL="514350" lvl="0" indent="-514350">
              <a:buFont typeface="+mj-lt"/>
              <a:buAutoNum type="arabicPeriod"/>
            </a:pPr>
            <a:r>
              <a:rPr lang="en-US" sz="5600" dirty="0" smtClean="0">
                <a:solidFill>
                  <a:schemeClr val="bg1"/>
                </a:solidFill>
              </a:rPr>
              <a:t>Wild Hope Center for Vocation Student </a:t>
            </a:r>
            <a:r>
              <a:rPr lang="en-US" sz="5600" dirty="0">
                <a:solidFill>
                  <a:schemeClr val="bg1"/>
                </a:solidFill>
              </a:rPr>
              <a:t>Fellows – student fellowship on vocation that meets weekly – studies LHE history and practice at </a:t>
            </a:r>
            <a:r>
              <a:rPr lang="en-US" sz="5600" dirty="0" smtClean="0">
                <a:solidFill>
                  <a:schemeClr val="bg1"/>
                </a:solidFill>
              </a:rPr>
              <a:t>PLU and concentrates on Vocation and infusing conversation about vocation among students</a:t>
            </a:r>
            <a:endParaRPr lang="en-US" sz="5600" dirty="0">
              <a:solidFill>
                <a:schemeClr val="bg1"/>
              </a:solidFill>
            </a:endParaRPr>
          </a:p>
          <a:p>
            <a:pPr marL="514350" lvl="0" indent="-514350">
              <a:buFont typeface="+mj-lt"/>
              <a:buAutoNum type="arabicPeriod"/>
            </a:pPr>
            <a:r>
              <a:rPr lang="en-US" sz="5600" dirty="0" smtClean="0">
                <a:solidFill>
                  <a:schemeClr val="bg1"/>
                </a:solidFill>
              </a:rPr>
              <a:t>Faculty and Staff seminars /cohorts to meet, read and discuss LHE and how it intersects with their work (Samuel </a:t>
            </a:r>
            <a:r>
              <a:rPr lang="en-US" sz="5600" dirty="0" err="1" smtClean="0">
                <a:solidFill>
                  <a:schemeClr val="bg1"/>
                </a:solidFill>
              </a:rPr>
              <a:t>Torvend</a:t>
            </a:r>
            <a:r>
              <a:rPr lang="en-US" sz="5600" dirty="0" smtClean="0">
                <a:solidFill>
                  <a:schemeClr val="bg1"/>
                </a:solidFill>
              </a:rPr>
              <a:t> and </a:t>
            </a:r>
            <a:r>
              <a:rPr lang="en-US" sz="5600" dirty="0" err="1" smtClean="0">
                <a:solidFill>
                  <a:schemeClr val="bg1"/>
                </a:solidFill>
              </a:rPr>
              <a:t>Sergia</a:t>
            </a:r>
            <a:r>
              <a:rPr lang="en-US" sz="5600" dirty="0" smtClean="0">
                <a:solidFill>
                  <a:schemeClr val="bg1"/>
                </a:solidFill>
              </a:rPr>
              <a:t> Hay led this)  – these </a:t>
            </a:r>
            <a:r>
              <a:rPr lang="en-US" sz="5600" dirty="0">
                <a:solidFill>
                  <a:schemeClr val="bg1"/>
                </a:solidFill>
              </a:rPr>
              <a:t>were annual for some time; cohorts built around </a:t>
            </a:r>
            <a:r>
              <a:rPr lang="en-US" sz="5600" dirty="0" smtClean="0">
                <a:solidFill>
                  <a:schemeClr val="bg1"/>
                </a:solidFill>
              </a:rPr>
              <a:t>this</a:t>
            </a:r>
          </a:p>
          <a:p>
            <a:pPr marL="514350" indent="-514350">
              <a:buFont typeface="+mj-lt"/>
              <a:buAutoNum type="arabicPeriod"/>
            </a:pPr>
            <a:r>
              <a:rPr lang="en-US" sz="5600" u="sng" dirty="0">
                <a:solidFill>
                  <a:schemeClr val="bg1"/>
                </a:solidFill>
                <a:hlinkClick r:id="rId4"/>
              </a:rPr>
              <a:t>Annual Lutheran Studies Conference</a:t>
            </a:r>
            <a:r>
              <a:rPr lang="en-US" sz="5600" dirty="0">
                <a:solidFill>
                  <a:schemeClr val="bg1"/>
                </a:solidFill>
              </a:rPr>
              <a:t> (the page goes to this fall's conference but "History of the Conference" includes all past conferences and speakers) This year, we piloted a pre-conference session for pastors, through the office of Congregational Engagement</a:t>
            </a:r>
            <a:r>
              <a:rPr lang="en-US" sz="5600" dirty="0" smtClean="0">
                <a:solidFill>
                  <a:schemeClr val="bg1"/>
                </a:solidFill>
              </a:rPr>
              <a:t>. Involves speaking and leadership from various faculty, offices and students on campus. </a:t>
            </a:r>
            <a:endParaRPr lang="en-US" sz="5600" dirty="0">
              <a:solidFill>
                <a:schemeClr val="bg1"/>
              </a:solidFill>
            </a:endParaRPr>
          </a:p>
          <a:p>
            <a:pPr marL="514350" lvl="0" indent="-514350">
              <a:buFont typeface="+mj-lt"/>
              <a:buAutoNum type="arabicPeriod"/>
            </a:pPr>
            <a:endParaRPr lang="en-US" sz="5600" dirty="0">
              <a:solidFill>
                <a:schemeClr val="bg1"/>
              </a:solidFill>
            </a:endParaRPr>
          </a:p>
          <a:p>
            <a:pPr marL="0" indent="0">
              <a:buNone/>
            </a:pPr>
            <a:r>
              <a:rPr lang="en-US" sz="5600" dirty="0">
                <a:solidFill>
                  <a:schemeClr val="bg1"/>
                </a:solidFill>
              </a:rPr>
              <a:t> </a:t>
            </a:r>
          </a:p>
          <a:p>
            <a:pPr marL="0" indent="0">
              <a:buNone/>
            </a:pPr>
            <a:r>
              <a:rPr lang="en-US" sz="5600" dirty="0" smtClean="0">
                <a:solidFill>
                  <a:schemeClr val="bg1"/>
                </a:solidFill>
              </a:rPr>
              <a:t>Special </a:t>
            </a:r>
            <a:r>
              <a:rPr lang="en-US" sz="5600" dirty="0">
                <a:solidFill>
                  <a:schemeClr val="bg1"/>
                </a:solidFill>
              </a:rPr>
              <a:t>Presentations to committees and administrators (examples below)</a:t>
            </a:r>
          </a:p>
          <a:p>
            <a:pPr lvl="0"/>
            <a:r>
              <a:rPr lang="en-US" sz="5600" dirty="0">
                <a:solidFill>
                  <a:schemeClr val="bg1"/>
                </a:solidFill>
              </a:rPr>
              <a:t>Faculty Joint Committee</a:t>
            </a:r>
          </a:p>
          <a:p>
            <a:pPr lvl="0"/>
            <a:r>
              <a:rPr lang="en-US" sz="5600" dirty="0">
                <a:solidFill>
                  <a:schemeClr val="bg1"/>
                </a:solidFill>
              </a:rPr>
              <a:t>Core Curriculum Committee</a:t>
            </a:r>
          </a:p>
          <a:p>
            <a:pPr lvl="0"/>
            <a:r>
              <a:rPr lang="en-US" sz="5600" dirty="0">
                <a:solidFill>
                  <a:schemeClr val="bg1"/>
                </a:solidFill>
              </a:rPr>
              <a:t>Academic Identity Statement / Long Range Planning Committee</a:t>
            </a:r>
          </a:p>
          <a:p>
            <a:pPr lvl="0"/>
            <a:r>
              <a:rPr lang="en-US" sz="5600" dirty="0">
                <a:solidFill>
                  <a:schemeClr val="bg1"/>
                </a:solidFill>
              </a:rPr>
              <a:t>Presidential Search Committee</a:t>
            </a:r>
          </a:p>
          <a:p>
            <a:pPr lvl="0"/>
            <a:r>
              <a:rPr lang="en-US" sz="5600" dirty="0">
                <a:solidFill>
                  <a:schemeClr val="bg1"/>
                </a:solidFill>
              </a:rPr>
              <a:t>Provost and President</a:t>
            </a:r>
          </a:p>
          <a:p>
            <a:endParaRPr lang="en-US" dirty="0"/>
          </a:p>
        </p:txBody>
      </p:sp>
      <p:sp>
        <p:nvSpPr>
          <p:cNvPr id="4" name="TextBox 3"/>
          <p:cNvSpPr txBox="1"/>
          <p:nvPr/>
        </p:nvSpPr>
        <p:spPr>
          <a:xfrm rot="20631326">
            <a:off x="4891106" y="5635091"/>
            <a:ext cx="4305218" cy="369332"/>
          </a:xfrm>
          <a:prstGeom prst="rect">
            <a:avLst/>
          </a:prstGeom>
          <a:solidFill>
            <a:schemeClr val="bg1"/>
          </a:solidFill>
        </p:spPr>
        <p:txBody>
          <a:bodyPr wrap="none" rtlCol="0">
            <a:spAutoFit/>
          </a:bodyPr>
          <a:lstStyle/>
          <a:p>
            <a:r>
              <a:rPr lang="en-US" dirty="0" smtClean="0">
                <a:solidFill>
                  <a:srgbClr val="FC46CB"/>
                </a:solidFill>
              </a:rPr>
              <a:t>“Active” </a:t>
            </a:r>
            <a:r>
              <a:rPr lang="en-US" dirty="0" smtClean="0">
                <a:solidFill>
                  <a:srgbClr val="FC46CB"/>
                </a:solidFill>
              </a:rPr>
              <a:t>(engaged) forms </a:t>
            </a:r>
            <a:r>
              <a:rPr lang="en-US" dirty="0" smtClean="0">
                <a:solidFill>
                  <a:srgbClr val="FC46CB"/>
                </a:solidFill>
              </a:rPr>
              <a:t>of Introducing LHE</a:t>
            </a:r>
            <a:endParaRPr lang="en-US" dirty="0">
              <a:solidFill>
                <a:srgbClr val="FC46CB"/>
              </a:solidFill>
            </a:endParaRPr>
          </a:p>
        </p:txBody>
      </p:sp>
    </p:spTree>
    <p:extLst>
      <p:ext uri="{BB962C8B-B14F-4D97-AF65-F5344CB8AC3E}">
        <p14:creationId xmlns:p14="http://schemas.microsoft.com/office/powerpoint/2010/main" val="244960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304800"/>
            <a:ext cx="8229600" cy="1524000"/>
          </a:xfrm>
        </p:spPr>
        <p:txBody>
          <a:bodyPr>
            <a:normAutofit/>
          </a:bodyPr>
          <a:lstStyle/>
          <a:p>
            <a:r>
              <a:rPr lang="en-US" sz="2000" dirty="0" smtClean="0">
                <a:solidFill>
                  <a:srgbClr val="FFFF00"/>
                </a:solidFill>
              </a:rPr>
              <a:t>We know who we are and what we are doing</a:t>
            </a:r>
            <a:r>
              <a:rPr lang="en-US" sz="2000" dirty="0" smtClean="0"/>
              <a:t>; it is a coherent and passionate form of Lutheran Higher Education that is </a:t>
            </a:r>
            <a:r>
              <a:rPr lang="en-US" sz="2000" dirty="0" smtClean="0">
                <a:solidFill>
                  <a:srgbClr val="FFFF00"/>
                </a:solidFill>
              </a:rPr>
              <a:t>repeated over and over </a:t>
            </a:r>
            <a:r>
              <a:rPr lang="en-US" sz="2000" dirty="0" smtClean="0"/>
              <a:t>since 1993 and before.</a:t>
            </a:r>
            <a:endParaRPr lang="en-US" sz="2000" dirty="0"/>
          </a:p>
        </p:txBody>
      </p:sp>
      <p:sp>
        <p:nvSpPr>
          <p:cNvPr id="5" name="TextBox 4"/>
          <p:cNvSpPr txBox="1"/>
          <p:nvPr/>
        </p:nvSpPr>
        <p:spPr>
          <a:xfrm>
            <a:off x="370973" y="1752600"/>
            <a:ext cx="8209547" cy="2585323"/>
          </a:xfrm>
          <a:prstGeom prst="rect">
            <a:avLst/>
          </a:prstGeom>
          <a:noFill/>
        </p:spPr>
        <p:txBody>
          <a:bodyPr wrap="square" rtlCol="0">
            <a:spAutoFit/>
          </a:bodyPr>
          <a:lstStyle/>
          <a:p>
            <a:r>
              <a:rPr lang="en-US" dirty="0" smtClean="0"/>
              <a:t>LUTHERAN HIGHER ED is the Special Sauce. It is a </a:t>
            </a:r>
            <a:r>
              <a:rPr lang="en-US" dirty="0" smtClean="0">
                <a:solidFill>
                  <a:srgbClr val="92D050"/>
                </a:solidFill>
              </a:rPr>
              <a:t>distinctive curricular ecology </a:t>
            </a:r>
            <a:r>
              <a:rPr lang="en-US" dirty="0" smtClean="0"/>
              <a:t>that highlights these elements that are integrated across the curriculum:</a:t>
            </a:r>
          </a:p>
          <a:p>
            <a:pPr marL="285750" indent="-285750">
              <a:buFont typeface="Arial" charset="0"/>
              <a:buChar char="•"/>
            </a:pPr>
            <a:r>
              <a:rPr lang="en-US" dirty="0" smtClean="0"/>
              <a:t>Vocation </a:t>
            </a:r>
            <a:r>
              <a:rPr lang="mr-IN" dirty="0" smtClean="0"/>
              <a:t>–</a:t>
            </a:r>
            <a:r>
              <a:rPr lang="en-US" dirty="0" smtClean="0"/>
              <a:t> Purposeful learning and living</a:t>
            </a:r>
          </a:p>
          <a:p>
            <a:pPr marL="285750" indent="-285750">
              <a:buFont typeface="Arial" charset="0"/>
              <a:buChar char="•"/>
            </a:pPr>
            <a:r>
              <a:rPr lang="en-US" dirty="0" smtClean="0"/>
              <a:t>Thoughtful inquiry, leadership and care across the curriculum</a:t>
            </a:r>
          </a:p>
          <a:p>
            <a:pPr marL="285750" indent="-285750">
              <a:buFont typeface="Arial" charset="0"/>
              <a:buChar char="•"/>
            </a:pPr>
            <a:r>
              <a:rPr lang="en-US" dirty="0" smtClean="0"/>
              <a:t>Liberal Arts </a:t>
            </a:r>
            <a:r>
              <a:rPr lang="mr-IN" dirty="0" smtClean="0"/>
              <a:t>–</a:t>
            </a:r>
            <a:r>
              <a:rPr lang="en-US" dirty="0" smtClean="0"/>
              <a:t> rooted and adaptive for the future</a:t>
            </a:r>
          </a:p>
          <a:p>
            <a:pPr marL="285750" indent="-285750">
              <a:buFont typeface="Arial" charset="0"/>
              <a:buChar char="•"/>
            </a:pPr>
            <a:r>
              <a:rPr lang="en-US" dirty="0" smtClean="0"/>
              <a:t>Rigorous Disciplinary knowledge + Interdisciplinary work to challenge and innovate</a:t>
            </a:r>
          </a:p>
          <a:p>
            <a:pPr marL="285750" indent="-285750">
              <a:buFont typeface="Arial" charset="0"/>
              <a:buChar char="•"/>
            </a:pPr>
            <a:r>
              <a:rPr lang="en-US" dirty="0" smtClean="0"/>
              <a:t>Rooted in values and commitments while being open to reformation and innovation</a:t>
            </a:r>
          </a:p>
          <a:p>
            <a:pPr marL="285750" indent="-285750">
              <a:buFont typeface="Arial" charset="0"/>
              <a:buChar char="•"/>
            </a:pPr>
            <a:r>
              <a:rPr lang="en-US" dirty="0" smtClean="0"/>
              <a:t>Protecting intellectual freedom</a:t>
            </a:r>
          </a:p>
        </p:txBody>
      </p:sp>
      <p:sp>
        <p:nvSpPr>
          <p:cNvPr id="6" name="TextBox 5"/>
          <p:cNvSpPr txBox="1"/>
          <p:nvPr/>
        </p:nvSpPr>
        <p:spPr>
          <a:xfrm>
            <a:off x="762001" y="4648200"/>
            <a:ext cx="7467600" cy="646331"/>
          </a:xfrm>
          <a:prstGeom prst="rect">
            <a:avLst/>
          </a:prstGeom>
          <a:noFill/>
        </p:spPr>
        <p:txBody>
          <a:bodyPr wrap="square" rtlCol="0">
            <a:spAutoFit/>
          </a:bodyPr>
          <a:lstStyle/>
          <a:p>
            <a:r>
              <a:rPr lang="en-US" dirty="0" smtClean="0"/>
              <a:t>We stumble and resist when asked to prioritize one value or one program over others because it is an ecology.</a:t>
            </a:r>
          </a:p>
        </p:txBody>
      </p:sp>
    </p:spTree>
    <p:extLst>
      <p:ext uri="{BB962C8B-B14F-4D97-AF65-F5344CB8AC3E}">
        <p14:creationId xmlns:p14="http://schemas.microsoft.com/office/powerpoint/2010/main" val="1267917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 y="152400"/>
            <a:ext cx="8229600" cy="762000"/>
          </a:xfrm>
        </p:spPr>
        <p:txBody>
          <a:bodyPr>
            <a:normAutofit/>
          </a:bodyPr>
          <a:lstStyle/>
          <a:p>
            <a:r>
              <a:rPr lang="en-US" sz="1800" dirty="0" smtClean="0"/>
              <a:t>How has this shaped Lutheran Higher Ed in the US Liberal Arts Colleges &amp; Universities?</a:t>
            </a:r>
            <a:endParaRPr lang="en-US" sz="1800" dirty="0"/>
          </a:p>
        </p:txBody>
      </p:sp>
      <p:sp>
        <p:nvSpPr>
          <p:cNvPr id="6" name="TextBox 5"/>
          <p:cNvSpPr txBox="1"/>
          <p:nvPr/>
        </p:nvSpPr>
        <p:spPr>
          <a:xfrm>
            <a:off x="342900" y="762000"/>
            <a:ext cx="8458200" cy="6170920"/>
          </a:xfrm>
          <a:prstGeom prst="rect">
            <a:avLst/>
          </a:prstGeom>
          <a:noFill/>
        </p:spPr>
        <p:txBody>
          <a:bodyPr wrap="square" rtlCol="0">
            <a:spAutoFit/>
          </a:bodyPr>
          <a:lstStyle/>
          <a:p>
            <a:r>
              <a:rPr lang="en-US" sz="1200" dirty="0" smtClean="0">
                <a:solidFill>
                  <a:srgbClr val="92D050"/>
                </a:solidFill>
              </a:rPr>
              <a:t>LITERACY AND ACCESS </a:t>
            </a:r>
            <a:r>
              <a:rPr lang="en-US" sz="1200" dirty="0" smtClean="0">
                <a:solidFill>
                  <a:srgbClr val="FFC000"/>
                </a:solidFill>
              </a:rPr>
              <a:t>FOR ALL TO EDUCATION </a:t>
            </a:r>
            <a:r>
              <a:rPr lang="en-US" sz="1200" dirty="0" smtClean="0"/>
              <a:t>regardless of gender, socio-economic status, race, ability, culture, religion, etc.</a:t>
            </a:r>
          </a:p>
          <a:p>
            <a:endParaRPr lang="en-US" sz="1200" dirty="0">
              <a:solidFill>
                <a:srgbClr val="92D050"/>
              </a:solidFill>
            </a:endParaRPr>
          </a:p>
          <a:p>
            <a:endParaRPr lang="en-US" sz="1200" dirty="0" smtClean="0">
              <a:solidFill>
                <a:srgbClr val="FFC000"/>
              </a:solidFill>
            </a:endParaRPr>
          </a:p>
          <a:p>
            <a:r>
              <a:rPr lang="en-US" sz="1200" dirty="0" smtClean="0">
                <a:solidFill>
                  <a:srgbClr val="92D050"/>
                </a:solidFill>
              </a:rPr>
              <a:t>LIBERAL ARTS </a:t>
            </a:r>
            <a:r>
              <a:rPr lang="en-US" sz="1200" dirty="0" smtClean="0">
                <a:solidFill>
                  <a:srgbClr val="FFC000"/>
                </a:solidFill>
              </a:rPr>
              <a:t>AND EXPOSURE TO MULTIPLE DISCIPLINES &amp; THEIR METHODS</a:t>
            </a:r>
            <a:r>
              <a:rPr lang="en-US" sz="1200" dirty="0" smtClean="0">
                <a:solidFill>
                  <a:srgbClr val="92D050"/>
                </a:solidFill>
              </a:rPr>
              <a:t>:</a:t>
            </a:r>
            <a:r>
              <a:rPr lang="en-US" sz="1200" dirty="0" smtClean="0"/>
              <a:t> Liberal Arts foundation as a basis for pre-professional and professional fields comes from the very start of Lutheran Higher Ed at the University of Wittenberg in Germany and this commitment is reflected in all of PLU 2000, 2010, 2020 and General Principles . PLU has stated the value of both disciplinary and interdisciplinary education.</a:t>
            </a:r>
            <a:endParaRPr lang="en-US" sz="1200" dirty="0" smtClean="0">
              <a:solidFill>
                <a:srgbClr val="92D050"/>
              </a:solidFill>
            </a:endParaRPr>
          </a:p>
          <a:p>
            <a:r>
              <a:rPr lang="en-US" sz="1200" dirty="0" smtClean="0"/>
              <a:t> </a:t>
            </a:r>
            <a:endParaRPr lang="en-US" sz="1200" dirty="0" smtClean="0">
              <a:solidFill>
                <a:srgbClr val="FFC000"/>
              </a:solidFill>
            </a:endParaRPr>
          </a:p>
          <a:p>
            <a:endParaRPr lang="en-US" sz="1200" dirty="0" smtClean="0">
              <a:solidFill>
                <a:srgbClr val="FFC000"/>
              </a:solidFill>
            </a:endParaRPr>
          </a:p>
          <a:p>
            <a:r>
              <a:rPr lang="en-US" sz="1200" dirty="0" smtClean="0">
                <a:solidFill>
                  <a:srgbClr val="92D050"/>
                </a:solidFill>
              </a:rPr>
              <a:t>NURSING, EDUCATION &amp; MUSIC </a:t>
            </a:r>
            <a:r>
              <a:rPr lang="en-US" sz="1200" dirty="0" smtClean="0">
                <a:solidFill>
                  <a:srgbClr val="FFC000"/>
                </a:solidFill>
              </a:rPr>
              <a:t>- </a:t>
            </a:r>
            <a:r>
              <a:rPr lang="en-US" sz="1200" dirty="0" smtClean="0"/>
              <a:t>They have LONG held prominent commitments and are known for excellence in </a:t>
            </a:r>
            <a:r>
              <a:rPr lang="en-US" sz="1200" dirty="0" smtClean="0">
                <a:solidFill>
                  <a:srgbClr val="FFC000"/>
                </a:solidFill>
              </a:rPr>
              <a:t>nursing </a:t>
            </a:r>
            <a:r>
              <a:rPr lang="en-US" sz="1200" dirty="0" smtClean="0"/>
              <a:t>and </a:t>
            </a:r>
            <a:r>
              <a:rPr lang="en-US" sz="1200" dirty="0" smtClean="0">
                <a:solidFill>
                  <a:srgbClr val="FFC000"/>
                </a:solidFill>
              </a:rPr>
              <a:t>music (PLU added  </a:t>
            </a:r>
            <a:r>
              <a:rPr lang="en-US" sz="1200" dirty="0" smtClean="0">
                <a:solidFill>
                  <a:srgbClr val="92D050"/>
                </a:solidFill>
              </a:rPr>
              <a:t>BUSINESS</a:t>
            </a:r>
            <a:r>
              <a:rPr lang="en-US" sz="1200" dirty="0" smtClean="0">
                <a:solidFill>
                  <a:srgbClr val="FFC000"/>
                </a:solidFill>
              </a:rPr>
              <a:t> right from the start). </a:t>
            </a:r>
            <a:r>
              <a:rPr lang="en-US" sz="1200" dirty="0" smtClean="0"/>
              <a:t>The professional and pre-professional programs were understood as means by which one uses ones education for the betterment of others &amp; the world. This comes from a theological understanding that one is given gifts (love and grace) in order to serve the neighbor. Opportunities and privilege are expected to be used.. Thus our mission: an education “FOR lives of thoughtful inquiry, service, leadership and care.”</a:t>
            </a:r>
          </a:p>
          <a:p>
            <a:endParaRPr lang="en-US" sz="1200" dirty="0">
              <a:solidFill>
                <a:srgbClr val="FFC000"/>
              </a:solidFill>
            </a:endParaRPr>
          </a:p>
          <a:p>
            <a:endParaRPr lang="en-US" sz="1200" dirty="0" smtClean="0">
              <a:solidFill>
                <a:srgbClr val="FFC000"/>
              </a:solidFill>
            </a:endParaRPr>
          </a:p>
          <a:p>
            <a:r>
              <a:rPr lang="en-US" sz="1200" dirty="0" smtClean="0">
                <a:solidFill>
                  <a:srgbClr val="FFC000"/>
                </a:solidFill>
              </a:rPr>
              <a:t>THE </a:t>
            </a:r>
            <a:r>
              <a:rPr lang="en-US" sz="1200" dirty="0" smtClean="0">
                <a:solidFill>
                  <a:srgbClr val="92D050"/>
                </a:solidFill>
              </a:rPr>
              <a:t>ACADEMIC STUDY OF RELIGION </a:t>
            </a:r>
            <a:r>
              <a:rPr lang="en-US" sz="1200" dirty="0" smtClean="0"/>
              <a:t>has been required to offer “religious literacy” (Rooted and Open) toward more humane and understanding world. Lutheran Higher Education began in the academic study of Religion and it has been a leader in this area for centuries. It is distinct in its approach to the study of Religion because </a:t>
            </a:r>
            <a:r>
              <a:rPr lang="en-US" sz="1200" dirty="0" smtClean="0">
                <a:solidFill>
                  <a:srgbClr val="FFC000"/>
                </a:solidFill>
              </a:rPr>
              <a:t>it offers critical analysis and methods </a:t>
            </a:r>
            <a:r>
              <a:rPr lang="en-US" sz="1200" dirty="0" smtClean="0"/>
              <a:t>(not always found in more orthodox, religiously-affiliated studies of religion) </a:t>
            </a:r>
            <a:r>
              <a:rPr lang="en-US" sz="1200" dirty="0" smtClean="0">
                <a:solidFill>
                  <a:srgbClr val="FFC000"/>
                </a:solidFill>
              </a:rPr>
              <a:t>in tandem with appreciation/valuing of religion as integral to 95% or more of the world’s self-understanding</a:t>
            </a:r>
            <a:r>
              <a:rPr lang="en-US" sz="1200" dirty="0" smtClean="0"/>
              <a:t> (not always found in secular universities - welcoming all religious traditions and other secular bases for deep values). It has been defined as a “third path” approach in many Lutheran Higher Ed publications. In a society that lacks tools and training to critically analyze one’s own and other religious claims, this is a distinct gift of this form of education </a:t>
            </a:r>
            <a:r>
              <a:rPr lang="mr-IN" sz="1200" dirty="0" smtClean="0"/>
              <a:t>–</a:t>
            </a:r>
            <a:r>
              <a:rPr lang="en-US" sz="1200" dirty="0" smtClean="0"/>
              <a:t> affirmed by 88% of the PLU faculty at faculty assembly in the 2019 Gen Ed conversations.</a:t>
            </a:r>
          </a:p>
          <a:p>
            <a:r>
              <a:rPr lang="en-US" sz="1200" dirty="0"/>
              <a:t>	</a:t>
            </a:r>
            <a:r>
              <a:rPr lang="en-US" sz="1200" dirty="0" smtClean="0">
                <a:solidFill>
                  <a:srgbClr val="FFFF00"/>
                </a:solidFill>
              </a:rPr>
              <a:t>Fun fact</a:t>
            </a:r>
            <a:r>
              <a:rPr lang="en-US" sz="1200" dirty="0" smtClean="0"/>
              <a:t>: </a:t>
            </a:r>
            <a:r>
              <a:rPr lang="en-US" sz="1200" dirty="0" smtClean="0">
                <a:solidFill>
                  <a:srgbClr val="FFC000"/>
                </a:solidFill>
              </a:rPr>
              <a:t>PLU pioneered offering courses in world religions before any other ELCA school </a:t>
            </a:r>
            <a:r>
              <a:rPr lang="en-US" sz="1200" dirty="0" smtClean="0"/>
              <a:t>and it is still the one that balances introduction to Christian &amp; Beyond-Christian Global Religious Traditions. It is the direction that most of our sister schools are now trying to go in.</a:t>
            </a:r>
          </a:p>
          <a:p>
            <a:endParaRPr lang="en-US" sz="1200" dirty="0"/>
          </a:p>
          <a:p>
            <a:endParaRPr lang="en-US" sz="1200" dirty="0" smtClean="0">
              <a:solidFill>
                <a:srgbClr val="FFC000"/>
              </a:solidFill>
            </a:endParaRPr>
          </a:p>
          <a:p>
            <a:r>
              <a:rPr lang="en-US" sz="1200" dirty="0" smtClean="0">
                <a:solidFill>
                  <a:srgbClr val="92D050"/>
                </a:solidFill>
              </a:rPr>
              <a:t>TENURE &amp; FREEDOM OF INQUIRY</a:t>
            </a:r>
            <a:r>
              <a:rPr lang="en-US" sz="1200" dirty="0" smtClean="0">
                <a:solidFill>
                  <a:srgbClr val="FFC000"/>
                </a:solidFill>
              </a:rPr>
              <a:t>: </a:t>
            </a:r>
            <a:r>
              <a:rPr lang="en-US" sz="1200" dirty="0" smtClean="0"/>
              <a:t>The US development of the </a:t>
            </a:r>
            <a:r>
              <a:rPr lang="en-US" sz="1200" dirty="0" smtClean="0">
                <a:solidFill>
                  <a:srgbClr val="FFC000"/>
                </a:solidFill>
              </a:rPr>
              <a:t>tenure system </a:t>
            </a:r>
            <a:r>
              <a:rPr lang="en-US" sz="1200" dirty="0" smtClean="0"/>
              <a:t>is based off of the </a:t>
            </a:r>
            <a:r>
              <a:rPr lang="en-US" sz="1200" dirty="0" smtClean="0">
                <a:solidFill>
                  <a:srgbClr val="FFC000"/>
                </a:solidFill>
              </a:rPr>
              <a:t>protection and freedom of research and expression</a:t>
            </a:r>
            <a:r>
              <a:rPr lang="en-US" sz="1200" dirty="0" smtClean="0"/>
              <a:t> mandates arising from Luther’s reformation. This was a part of Protestant universities that insisted that the best conditions for scholarship occur under situations free of coercion.</a:t>
            </a:r>
          </a:p>
          <a:p>
            <a:endParaRPr lang="en-US" sz="1100" dirty="0"/>
          </a:p>
        </p:txBody>
      </p:sp>
    </p:spTree>
    <p:extLst>
      <p:ext uri="{BB962C8B-B14F-4D97-AF65-F5344CB8AC3E}">
        <p14:creationId xmlns:p14="http://schemas.microsoft.com/office/powerpoint/2010/main" val="4116303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endParaRPr lang="en-US" dirty="0" smtClean="0">
              <a:solidFill>
                <a:srgbClr val="FFFF00"/>
              </a:solidFill>
              <a:latin typeface="Constantia" pitchFamily="18" charset="0"/>
            </a:endParaRPr>
          </a:p>
          <a:p>
            <a:pPr algn="ctr">
              <a:buNone/>
            </a:pPr>
            <a:r>
              <a:rPr lang="en-US" sz="3000" i="1" dirty="0" smtClean="0">
                <a:solidFill>
                  <a:srgbClr val="FFFF00"/>
                </a:solidFill>
                <a:latin typeface="Constantia" pitchFamily="18" charset="0"/>
              </a:rPr>
              <a:t>The university draws from its cultural and religious roots in the Renaissance and Reformation the belief that education expands possibilities</a:t>
            </a:r>
            <a:r>
              <a:rPr lang="en-US" sz="3000" i="1" dirty="0" smtClean="0">
                <a:latin typeface="Constantia" pitchFamily="18" charset="0"/>
              </a:rPr>
              <a:t> for </a:t>
            </a:r>
            <a:r>
              <a:rPr lang="en-US" sz="3000" i="1" dirty="0" smtClean="0">
                <a:solidFill>
                  <a:srgbClr val="FFFF00"/>
                </a:solidFill>
                <a:latin typeface="Constantia" pitchFamily="18" charset="0"/>
              </a:rPr>
              <a:t>meaningful life and work and for contributing to a more just and equitable society</a:t>
            </a:r>
            <a:r>
              <a:rPr lang="en-US" sz="2800" i="1" dirty="0" smtClean="0">
                <a:solidFill>
                  <a:srgbClr val="FFFF00"/>
                </a:solidFill>
                <a:latin typeface="Constantia" pitchFamily="18" charset="0"/>
              </a:rPr>
              <a:t> </a:t>
            </a:r>
            <a:r>
              <a:rPr lang="en-US" sz="2800" dirty="0" smtClean="0">
                <a:solidFill>
                  <a:srgbClr val="FFFF00"/>
                </a:solidFill>
                <a:latin typeface="Constantia" pitchFamily="18" charset="0"/>
              </a:rPr>
              <a:t>[PLU 2010]</a:t>
            </a:r>
            <a:endParaRPr lang="en-US" sz="2800" i="1" dirty="0" smtClean="0">
              <a:solidFill>
                <a:srgbClr val="FFFF00"/>
              </a:solidFill>
              <a:latin typeface="Constantia" pitchFamily="18" charset="0"/>
            </a:endParaRPr>
          </a:p>
          <a:p>
            <a:pPr>
              <a:buNone/>
            </a:pPr>
            <a:r>
              <a:rPr lang="en-US" sz="2800" dirty="0" smtClean="0">
                <a:latin typeface="Constantia" pitchFamily="18" charset="0"/>
              </a:rPr>
              <a:t>	</a:t>
            </a:r>
            <a:endParaRPr lang="en-US" dirty="0"/>
          </a:p>
        </p:txBody>
      </p:sp>
    </p:spTree>
    <p:extLst>
      <p:ext uri="{BB962C8B-B14F-4D97-AF65-F5344CB8AC3E}">
        <p14:creationId xmlns:p14="http://schemas.microsoft.com/office/powerpoint/2010/main" val="1226196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136" y="1138989"/>
            <a:ext cx="8406063" cy="5715000"/>
          </a:xfrm>
        </p:spPr>
        <p:txBody>
          <a:bodyPr>
            <a:normAutofit fontScale="47500" lnSpcReduction="20000"/>
          </a:bodyPr>
          <a:lstStyle/>
          <a:p>
            <a:r>
              <a:rPr lang="en-US" dirty="0" smtClean="0">
                <a:solidFill>
                  <a:srgbClr val="FFFF00"/>
                </a:solidFill>
              </a:rPr>
              <a:t>Liberal Arts </a:t>
            </a:r>
            <a:r>
              <a:rPr lang="en-US" dirty="0" smtClean="0">
                <a:solidFill>
                  <a:srgbClr val="FFC000"/>
                </a:solidFill>
              </a:rPr>
              <a:t>&amp; education </a:t>
            </a:r>
            <a:r>
              <a:rPr lang="en-US" dirty="0" smtClean="0"/>
              <a:t>from many distinct perspectives &amp; disciplines:</a:t>
            </a:r>
          </a:p>
          <a:p>
            <a:pPr lvl="1"/>
            <a:r>
              <a:rPr lang="en-US" dirty="0" smtClean="0"/>
              <a:t>A commitment to </a:t>
            </a:r>
            <a:r>
              <a:rPr lang="en-US" dirty="0" smtClean="0">
                <a:solidFill>
                  <a:srgbClr val="FFC000"/>
                </a:solidFill>
              </a:rPr>
              <a:t>deep </a:t>
            </a:r>
            <a:r>
              <a:rPr lang="en-US" dirty="0" smtClean="0">
                <a:solidFill>
                  <a:srgbClr val="FFFF00"/>
                </a:solidFill>
              </a:rPr>
              <a:t>disciplinary knowledge </a:t>
            </a:r>
            <a:r>
              <a:rPr lang="en-US" dirty="0" smtClean="0"/>
              <a:t>while </a:t>
            </a:r>
            <a:r>
              <a:rPr lang="en-US" dirty="0" smtClean="0">
                <a:solidFill>
                  <a:srgbClr val="FFC000"/>
                </a:solidFill>
              </a:rPr>
              <a:t>also engaging </a:t>
            </a:r>
            <a:r>
              <a:rPr lang="en-US" dirty="0" smtClean="0">
                <a:solidFill>
                  <a:srgbClr val="FFFF00"/>
                </a:solidFill>
              </a:rPr>
              <a:t>interdisciplinary</a:t>
            </a:r>
            <a:r>
              <a:rPr lang="en-US" dirty="0" smtClean="0">
                <a:solidFill>
                  <a:srgbClr val="FFC000"/>
                </a:solidFill>
              </a:rPr>
              <a:t> approaches </a:t>
            </a:r>
            <a:r>
              <a:rPr lang="mr-IN" dirty="0" smtClean="0"/>
              <a:t>–</a:t>
            </a:r>
            <a:r>
              <a:rPr lang="en-US" dirty="0" smtClean="0"/>
              <a:t> it values both</a:t>
            </a:r>
          </a:p>
          <a:p>
            <a:endParaRPr lang="en-US" dirty="0" smtClean="0">
              <a:solidFill>
                <a:srgbClr val="FFC000"/>
              </a:solidFill>
            </a:endParaRPr>
          </a:p>
          <a:p>
            <a:r>
              <a:rPr lang="en-US" dirty="0" smtClean="0">
                <a:solidFill>
                  <a:srgbClr val="FFFF00"/>
                </a:solidFill>
              </a:rPr>
              <a:t>Pre-Professional and Professional Schools </a:t>
            </a:r>
            <a:r>
              <a:rPr lang="en-US" dirty="0" smtClean="0">
                <a:solidFill>
                  <a:schemeClr val="tx2"/>
                </a:solidFill>
              </a:rPr>
              <a:t>are</a:t>
            </a:r>
            <a:r>
              <a:rPr lang="en-US" dirty="0" smtClean="0">
                <a:solidFill>
                  <a:srgbClr val="FFC000"/>
                </a:solidFill>
              </a:rPr>
              <a:t> rooted in this </a:t>
            </a:r>
            <a:r>
              <a:rPr lang="en-US" dirty="0" smtClean="0">
                <a:solidFill>
                  <a:srgbClr val="FFFF00"/>
                </a:solidFill>
              </a:rPr>
              <a:t>Liberal Arts </a:t>
            </a:r>
            <a:r>
              <a:rPr lang="en-US" dirty="0" smtClean="0">
                <a:solidFill>
                  <a:srgbClr val="FFC000"/>
                </a:solidFill>
              </a:rPr>
              <a:t>context </a:t>
            </a:r>
            <a:r>
              <a:rPr lang="en-US" dirty="0" smtClean="0">
                <a:solidFill>
                  <a:schemeClr val="tx2"/>
                </a:solidFill>
              </a:rPr>
              <a:t>and the commitments of </a:t>
            </a:r>
            <a:r>
              <a:rPr lang="en-US" dirty="0" smtClean="0">
                <a:solidFill>
                  <a:srgbClr val="FFC000"/>
                </a:solidFill>
              </a:rPr>
              <a:t>Lutheran Higher Education</a:t>
            </a:r>
          </a:p>
          <a:p>
            <a:endParaRPr lang="en-US" dirty="0" smtClean="0">
              <a:solidFill>
                <a:srgbClr val="FFC000"/>
              </a:solidFill>
            </a:endParaRPr>
          </a:p>
          <a:p>
            <a:r>
              <a:rPr lang="en-US" dirty="0" smtClean="0">
                <a:solidFill>
                  <a:srgbClr val="FFFF00"/>
                </a:solidFill>
              </a:rPr>
              <a:t>Vocation: Meaning &amp; Purposeful </a:t>
            </a:r>
            <a:r>
              <a:rPr lang="en-US" dirty="0" smtClean="0">
                <a:solidFill>
                  <a:srgbClr val="FFC000"/>
                </a:solidFill>
              </a:rPr>
              <a:t>Education </a:t>
            </a:r>
            <a:r>
              <a:rPr lang="mr-IN" dirty="0" smtClean="0"/>
              <a:t>–</a:t>
            </a:r>
            <a:r>
              <a:rPr lang="en-US" dirty="0" smtClean="0"/>
              <a:t> it is an education for thoughtful inquiry, service, leadership and care and this vocational emphasis is to be embedded across all aspects of a PLU education</a:t>
            </a:r>
          </a:p>
          <a:p>
            <a:endParaRPr lang="en-US" dirty="0" smtClean="0"/>
          </a:p>
          <a:p>
            <a:r>
              <a:rPr lang="en-US" dirty="0" smtClean="0">
                <a:solidFill>
                  <a:srgbClr val="FFFF00"/>
                </a:solidFill>
              </a:rPr>
              <a:t>Diversity, Justice and Sustainability </a:t>
            </a:r>
            <a:r>
              <a:rPr lang="mr-IN" dirty="0" smtClean="0"/>
              <a:t>–</a:t>
            </a:r>
            <a:r>
              <a:rPr lang="en-US" dirty="0" smtClean="0"/>
              <a:t> Diversity, Equity and Inclusion have been emphasized as necessary since at least 1993. Lutheran Higher Education’s values and educational program of engaging multiple perspectives are necessary for thoughtful inquiry, leadership, service and care</a:t>
            </a:r>
          </a:p>
          <a:p>
            <a:endParaRPr lang="en-US" dirty="0" smtClean="0"/>
          </a:p>
          <a:p>
            <a:r>
              <a:rPr lang="en-US" dirty="0" smtClean="0">
                <a:solidFill>
                  <a:srgbClr val="FFC000"/>
                </a:solidFill>
              </a:rPr>
              <a:t>Education for and </a:t>
            </a:r>
            <a:r>
              <a:rPr lang="en-US" dirty="0" smtClean="0">
                <a:solidFill>
                  <a:srgbClr val="FFFF00"/>
                </a:solidFill>
              </a:rPr>
              <a:t>welcoming the whole person </a:t>
            </a:r>
            <a:r>
              <a:rPr lang="mr-IN" dirty="0" smtClean="0">
                <a:solidFill>
                  <a:srgbClr val="FFFF00"/>
                </a:solidFill>
              </a:rPr>
              <a:t>–</a:t>
            </a:r>
            <a:r>
              <a:rPr lang="en-US" dirty="0" smtClean="0">
                <a:solidFill>
                  <a:srgbClr val="FFFF00"/>
                </a:solidFill>
              </a:rPr>
              <a:t> body, mind, and spirit </a:t>
            </a:r>
            <a:r>
              <a:rPr lang="en-US" dirty="0" smtClean="0"/>
              <a:t>(includes their religious or secularly-grounded commitments); all of these are emphasized</a:t>
            </a:r>
          </a:p>
          <a:p>
            <a:endParaRPr lang="en-US" dirty="0" smtClean="0"/>
          </a:p>
          <a:p>
            <a:r>
              <a:rPr lang="en-US" dirty="0" smtClean="0">
                <a:solidFill>
                  <a:srgbClr val="FFFF00"/>
                </a:solidFill>
              </a:rPr>
              <a:t>Critical questioning </a:t>
            </a:r>
            <a:r>
              <a:rPr lang="en-US" dirty="0" smtClean="0"/>
              <a:t>in all disciplines is central </a:t>
            </a:r>
            <a:r>
              <a:rPr lang="mr-IN" dirty="0" smtClean="0"/>
              <a:t>–</a:t>
            </a:r>
            <a:r>
              <a:rPr lang="en-US" dirty="0" smtClean="0"/>
              <a:t> a unique emphasis on the value of a good question</a:t>
            </a:r>
          </a:p>
          <a:p>
            <a:endParaRPr lang="en-US" dirty="0" smtClean="0"/>
          </a:p>
          <a:p>
            <a:r>
              <a:rPr lang="en-US" dirty="0" smtClean="0">
                <a:solidFill>
                  <a:srgbClr val="FFFF00"/>
                </a:solidFill>
              </a:rPr>
              <a:t>Global </a:t>
            </a:r>
            <a:r>
              <a:rPr lang="en-US" dirty="0" smtClean="0">
                <a:solidFill>
                  <a:srgbClr val="FFC000"/>
                </a:solidFill>
              </a:rPr>
              <a:t>emphasis is distinct and valued </a:t>
            </a:r>
            <a:r>
              <a:rPr lang="mr-IN" dirty="0" smtClean="0"/>
              <a:t>–</a:t>
            </a:r>
            <a:r>
              <a:rPr lang="en-US" dirty="0" smtClean="0"/>
              <a:t> particularly since PLU 2020 (written in 2012) </a:t>
            </a:r>
            <a:r>
              <a:rPr lang="mr-IN" dirty="0" smtClean="0"/>
              <a:t>–</a:t>
            </a:r>
            <a:r>
              <a:rPr lang="en-US" dirty="0" smtClean="0"/>
              <a:t> we brag about languages, study away, global studies focus</a:t>
            </a:r>
          </a:p>
          <a:p>
            <a:endParaRPr lang="en-US" dirty="0" smtClean="0"/>
          </a:p>
          <a:p>
            <a:r>
              <a:rPr lang="en-US" dirty="0" smtClean="0"/>
              <a:t>The </a:t>
            </a:r>
            <a:r>
              <a:rPr lang="en-US" dirty="0" smtClean="0">
                <a:solidFill>
                  <a:srgbClr val="FFFF00"/>
                </a:solidFill>
              </a:rPr>
              <a:t>Academic Study of Religion </a:t>
            </a:r>
            <a:r>
              <a:rPr lang="en-US" dirty="0" smtClean="0"/>
              <a:t>is a unique hallmark of Lutheran Higher Education due to its distinct approach of combining: </a:t>
            </a:r>
            <a:r>
              <a:rPr lang="en-US" dirty="0" smtClean="0">
                <a:solidFill>
                  <a:srgbClr val="FFC000"/>
                </a:solidFill>
              </a:rPr>
              <a:t>rigorous critique/analysis of all beliefs &amp; traditions is combined with an appreciative empathy </a:t>
            </a:r>
            <a:r>
              <a:rPr lang="en-US" dirty="0" smtClean="0"/>
              <a:t>for the meanings, purpose and identities many people root in their religion.</a:t>
            </a:r>
          </a:p>
          <a:p>
            <a:endParaRPr lang="en-US" dirty="0"/>
          </a:p>
        </p:txBody>
      </p:sp>
      <p:sp>
        <p:nvSpPr>
          <p:cNvPr id="4" name="Content Placeholder 2"/>
          <p:cNvSpPr>
            <a:spLocks noGrp="1"/>
          </p:cNvSpPr>
          <p:nvPr>
            <p:ph type="title"/>
          </p:nvPr>
        </p:nvSpPr>
        <p:spPr>
          <a:xfrm>
            <a:off x="433137" y="575427"/>
            <a:ext cx="8229600" cy="563562"/>
          </a:xfrm>
        </p:spPr>
        <p:txBody>
          <a:bodyPr>
            <a:normAutofit fontScale="90000"/>
          </a:bodyPr>
          <a:lstStyle/>
          <a:p>
            <a:r>
              <a:rPr lang="en-US" sz="3100" dirty="0" smtClean="0">
                <a:solidFill>
                  <a:srgbClr val="FFC000"/>
                </a:solidFill>
              </a:rPr>
              <a:t>Key repeatedly affirmed elements in PLU document’s descriptions of Lutheran Higher Education:</a:t>
            </a:r>
          </a:p>
          <a:p>
            <a:endParaRPr lang="en-US" dirty="0">
              <a:solidFill>
                <a:srgbClr val="FFC000"/>
              </a:solidFill>
            </a:endParaRPr>
          </a:p>
        </p:txBody>
      </p:sp>
    </p:spTree>
    <p:extLst>
      <p:ext uri="{BB962C8B-B14F-4D97-AF65-F5344CB8AC3E}">
        <p14:creationId xmlns:p14="http://schemas.microsoft.com/office/powerpoint/2010/main" val="14323560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PLU 2010 explains “</a:t>
            </a:r>
            <a:r>
              <a:rPr lang="en-US" dirty="0">
                <a:solidFill>
                  <a:srgbClr val="FFC000"/>
                </a:solidFill>
              </a:rPr>
              <a:t>what it means to be a Lutheran university</a:t>
            </a:r>
            <a:r>
              <a:rPr lang="en-US" dirty="0"/>
              <a:t>” on page 4 and following as, first, an education built on </a:t>
            </a:r>
            <a:r>
              <a:rPr lang="en-US" dirty="0">
                <a:solidFill>
                  <a:srgbClr val="FFFF00"/>
                </a:solidFill>
              </a:rPr>
              <a:t>intellectual freedom </a:t>
            </a:r>
            <a:r>
              <a:rPr lang="en-US" dirty="0"/>
              <a:t>and Luther’s understanding that "</a:t>
            </a:r>
            <a:r>
              <a:rPr lang="en-US" i="1" dirty="0"/>
              <a:t>No science [including theology] should stand in the way of another science, but </a:t>
            </a:r>
            <a:r>
              <a:rPr lang="en-US" i="1" dirty="0">
                <a:solidFill>
                  <a:srgbClr val="FFFF00"/>
                </a:solidFill>
              </a:rPr>
              <a:t>each should continue to have its own mode of procedure and its own terms</a:t>
            </a:r>
            <a:r>
              <a:rPr lang="en-US" i="1" dirty="0"/>
              <a:t>." Second, that is center on vocation: “</a:t>
            </a:r>
            <a:r>
              <a:rPr lang="en-US" i="1" dirty="0">
                <a:solidFill>
                  <a:srgbClr val="FFFF00"/>
                </a:solidFill>
              </a:rPr>
              <a:t>Vocation</a:t>
            </a:r>
            <a:r>
              <a:rPr lang="en-US" i="1" dirty="0"/>
              <a:t> connotes another level, for it means being called to </a:t>
            </a:r>
            <a:r>
              <a:rPr lang="en-US" i="1" dirty="0">
                <a:solidFill>
                  <a:srgbClr val="FFFF00"/>
                </a:solidFill>
              </a:rPr>
              <a:t>deep and energizing purpose</a:t>
            </a:r>
            <a:r>
              <a:rPr lang="en-US" i="1" dirty="0"/>
              <a:t>— welcomed by God into the opportunities and responsibilities inherent in creation” (5). Third, it holds that “an education at PLU has been and continues to be shaped by Luther's creative, dialectical theology </a:t>
            </a:r>
            <a:r>
              <a:rPr lang="en-US" i="1" dirty="0">
                <a:solidFill>
                  <a:srgbClr val="FFFF00"/>
                </a:solidFill>
              </a:rPr>
              <a:t>relating faith to all of life</a:t>
            </a:r>
            <a:r>
              <a:rPr lang="en-US" dirty="0"/>
              <a:t>” (10). </a:t>
            </a:r>
          </a:p>
          <a:p>
            <a:endParaRPr lang="en-US" dirty="0"/>
          </a:p>
        </p:txBody>
      </p:sp>
    </p:spTree>
    <p:extLst>
      <p:ext uri="{BB962C8B-B14F-4D97-AF65-F5344CB8AC3E}">
        <p14:creationId xmlns:p14="http://schemas.microsoft.com/office/powerpoint/2010/main" val="316365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065" y="2234301"/>
            <a:ext cx="7024744" cy="655131"/>
          </a:xfrm>
        </p:spPr>
        <p:txBody>
          <a:bodyPr>
            <a:normAutofit fontScale="90000"/>
          </a:bodyPr>
          <a:lstStyle/>
          <a:p>
            <a:r>
              <a:rPr lang="en-US" dirty="0" smtClean="0"/>
              <a:t>PAC NW Context</a:t>
            </a:r>
            <a:endParaRPr lang="en-US" dirty="0"/>
          </a:p>
        </p:txBody>
      </p:sp>
      <p:sp>
        <p:nvSpPr>
          <p:cNvPr id="3" name="Content Placeholder 2"/>
          <p:cNvSpPr>
            <a:spLocks noGrp="1"/>
          </p:cNvSpPr>
          <p:nvPr>
            <p:ph idx="1"/>
          </p:nvPr>
        </p:nvSpPr>
        <p:spPr>
          <a:xfrm>
            <a:off x="228600" y="2895600"/>
            <a:ext cx="8915400" cy="3810000"/>
          </a:xfrm>
        </p:spPr>
        <p:txBody>
          <a:bodyPr>
            <a:normAutofit fontScale="70000" lnSpcReduction="20000"/>
          </a:bodyPr>
          <a:lstStyle/>
          <a:p>
            <a:r>
              <a:rPr lang="en-US" dirty="0"/>
              <a:t>Diverse racial, cultural and religious </a:t>
            </a:r>
            <a:r>
              <a:rPr lang="en-US" dirty="0" smtClean="0"/>
              <a:t>context</a:t>
            </a:r>
          </a:p>
          <a:p>
            <a:r>
              <a:rPr lang="en-US" dirty="0" smtClean="0"/>
              <a:t>Highly Secular Context : “None Zone”</a:t>
            </a:r>
          </a:p>
          <a:p>
            <a:pPr marL="617220" lvl="2"/>
            <a:r>
              <a:rPr lang="en-US" dirty="0"/>
              <a:t>Cannot assume familiarity with any religious </a:t>
            </a:r>
            <a:r>
              <a:rPr lang="en-US" dirty="0" smtClean="0"/>
              <a:t>tradition</a:t>
            </a:r>
          </a:p>
          <a:p>
            <a:r>
              <a:rPr lang="en-US" dirty="0" smtClean="0"/>
              <a:t>Cultural Allergy to Institutional Affiliation</a:t>
            </a:r>
          </a:p>
          <a:p>
            <a:pPr marL="617220" lvl="2"/>
            <a:r>
              <a:rPr lang="en-US" dirty="0"/>
              <a:t>Leads to less affiliation with mainline churches and high </a:t>
            </a:r>
            <a:r>
              <a:rPr lang="en-US" dirty="0" smtClean="0"/>
              <a:t>numbers</a:t>
            </a:r>
          </a:p>
          <a:p>
            <a:pPr marL="388620" lvl="2" indent="0">
              <a:buNone/>
            </a:pPr>
            <a:r>
              <a:rPr lang="en-US" dirty="0"/>
              <a:t>	</a:t>
            </a:r>
            <a:r>
              <a:rPr lang="en-US" dirty="0" smtClean="0"/>
              <a:t> </a:t>
            </a:r>
            <a:r>
              <a:rPr lang="en-US" dirty="0"/>
              <a:t>of evangelical/non-denominational </a:t>
            </a:r>
            <a:r>
              <a:rPr lang="en-US" dirty="0" smtClean="0"/>
              <a:t>Christians</a:t>
            </a:r>
          </a:p>
          <a:p>
            <a:r>
              <a:rPr lang="en-US" dirty="0" smtClean="0"/>
              <a:t>Environmental Beauty as competition &amp; gift</a:t>
            </a:r>
          </a:p>
          <a:p>
            <a:pPr marL="617220" lvl="2"/>
            <a:r>
              <a:rPr lang="en-US" dirty="0"/>
              <a:t>Early missionaries and </a:t>
            </a:r>
            <a:r>
              <a:rPr lang="en-US" dirty="0" smtClean="0"/>
              <a:t>today</a:t>
            </a:r>
          </a:p>
          <a:p>
            <a:r>
              <a:rPr lang="en-US" dirty="0" smtClean="0"/>
              <a:t>Individualistic and Non-Authoritarian </a:t>
            </a:r>
          </a:p>
          <a:p>
            <a:r>
              <a:rPr lang="en-US" dirty="0" smtClean="0"/>
              <a:t>Lots of Interest in Salmon</a:t>
            </a:r>
          </a:p>
          <a:p>
            <a:r>
              <a:rPr lang="en-US" dirty="0" smtClean="0"/>
              <a:t>Very large military base and presence within 2 miles of PLU</a:t>
            </a:r>
          </a:p>
          <a:p>
            <a:pPr marL="68580" indent="0">
              <a:buNone/>
            </a:pPr>
            <a:endParaRPr lang="en-US" dirty="0" smtClean="0"/>
          </a:p>
          <a:p>
            <a:endParaRPr lang="en-US" dirty="0" smtClean="0"/>
          </a:p>
          <a:p>
            <a:pPr marL="365760" lvl="1" indent="0">
              <a:buNone/>
            </a:pPr>
            <a:endParaRPr lang="en-US" dirty="0" smtClean="0"/>
          </a:p>
          <a:p>
            <a:pPr marL="365760" lvl="1" indent="0">
              <a:buNone/>
            </a:pPr>
            <a:endParaRPr lang="en-US" dirty="0" smtClean="0"/>
          </a:p>
          <a:p>
            <a:pPr marL="365760" lvl="1" indent="0">
              <a:buNone/>
            </a:pPr>
            <a:endParaRPr lang="en-US" dirty="0" smtClean="0"/>
          </a:p>
        </p:txBody>
      </p:sp>
      <p:pic>
        <p:nvPicPr>
          <p:cNvPr id="4" name="Picture 3"/>
          <p:cNvPicPr>
            <a:picLocks noChangeAspect="1"/>
          </p:cNvPicPr>
          <p:nvPr/>
        </p:nvPicPr>
        <p:blipFill>
          <a:blip r:embed="rId2"/>
          <a:stretch>
            <a:fillRect/>
          </a:stretch>
        </p:blipFill>
        <p:spPr>
          <a:xfrm>
            <a:off x="5901267" y="558800"/>
            <a:ext cx="3147830" cy="1302415"/>
          </a:xfrm>
          <a:prstGeom prst="rect">
            <a:avLst/>
          </a:prstGeom>
        </p:spPr>
      </p:pic>
      <p:pic>
        <p:nvPicPr>
          <p:cNvPr id="5" name="Picture 4"/>
          <p:cNvPicPr>
            <a:picLocks noChangeAspect="1"/>
          </p:cNvPicPr>
          <p:nvPr/>
        </p:nvPicPr>
        <p:blipFill>
          <a:blip r:embed="rId3"/>
          <a:stretch>
            <a:fillRect/>
          </a:stretch>
        </p:blipFill>
        <p:spPr>
          <a:xfrm>
            <a:off x="101600" y="305625"/>
            <a:ext cx="2527299" cy="1684866"/>
          </a:xfrm>
          <a:prstGeom prst="rect">
            <a:avLst/>
          </a:prstGeom>
        </p:spPr>
      </p:pic>
      <p:pic>
        <p:nvPicPr>
          <p:cNvPr id="6" name="Picture 5"/>
          <p:cNvPicPr>
            <a:picLocks noChangeAspect="1"/>
          </p:cNvPicPr>
          <p:nvPr/>
        </p:nvPicPr>
        <p:blipFill>
          <a:blip r:embed="rId4"/>
          <a:stretch>
            <a:fillRect/>
          </a:stretch>
        </p:blipFill>
        <p:spPr>
          <a:xfrm>
            <a:off x="7279535" y="2997200"/>
            <a:ext cx="1082547" cy="1100665"/>
          </a:xfrm>
          <a:prstGeom prst="rect">
            <a:avLst/>
          </a:prstGeom>
        </p:spPr>
      </p:pic>
      <p:pic>
        <p:nvPicPr>
          <p:cNvPr id="7" name="Picture 6"/>
          <p:cNvPicPr>
            <a:picLocks noChangeAspect="1"/>
          </p:cNvPicPr>
          <p:nvPr/>
        </p:nvPicPr>
        <p:blipFill>
          <a:blip r:embed="rId5"/>
          <a:stretch>
            <a:fillRect/>
          </a:stretch>
        </p:blipFill>
        <p:spPr>
          <a:xfrm>
            <a:off x="2751665" y="75838"/>
            <a:ext cx="3031601" cy="2016015"/>
          </a:xfrm>
          <a:prstGeom prst="rect">
            <a:avLst/>
          </a:prstGeom>
        </p:spPr>
      </p:pic>
      <p:pic>
        <p:nvPicPr>
          <p:cNvPr id="9" name="Picture 8"/>
          <p:cNvPicPr>
            <a:picLocks noChangeAspect="1"/>
          </p:cNvPicPr>
          <p:nvPr/>
        </p:nvPicPr>
        <p:blipFill>
          <a:blip r:embed="rId6"/>
          <a:stretch>
            <a:fillRect/>
          </a:stretch>
        </p:blipFill>
        <p:spPr>
          <a:xfrm>
            <a:off x="7738815" y="4114800"/>
            <a:ext cx="1373651" cy="2142067"/>
          </a:xfrm>
          <a:prstGeom prst="rect">
            <a:avLst/>
          </a:prstGeom>
        </p:spPr>
      </p:pic>
    </p:spTree>
    <p:extLst>
      <p:ext uri="{BB962C8B-B14F-4D97-AF65-F5344CB8AC3E}">
        <p14:creationId xmlns:p14="http://schemas.microsoft.com/office/powerpoint/2010/main" val="16472441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rst Catalogue - 189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324600"/>
          </a:xfrm>
          <a:prstGeom prst="rect">
            <a:avLst/>
          </a:prstGeom>
          <a:noFill/>
          <a:ln>
            <a:noFill/>
          </a:ln>
        </p:spPr>
      </p:pic>
    </p:spTree>
    <p:extLst>
      <p:ext uri="{BB962C8B-B14F-4D97-AF65-F5344CB8AC3E}">
        <p14:creationId xmlns:p14="http://schemas.microsoft.com/office/powerpoint/2010/main" val="2132007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46488" y="168574"/>
            <a:ext cx="9006193" cy="9445847"/>
            <a:chOff x="46488" y="168574"/>
            <a:chExt cx="9006193" cy="9445847"/>
          </a:xfrm>
        </p:grpSpPr>
        <p:grpSp>
          <p:nvGrpSpPr>
            <p:cNvPr id="23" name="Group 22"/>
            <p:cNvGrpSpPr/>
            <p:nvPr/>
          </p:nvGrpSpPr>
          <p:grpSpPr>
            <a:xfrm>
              <a:off x="486905" y="1918221"/>
              <a:ext cx="7696200" cy="7696200"/>
              <a:chOff x="426834" y="1624311"/>
              <a:chExt cx="7696200" cy="7696200"/>
            </a:xfrm>
          </p:grpSpPr>
          <p:grpSp>
            <p:nvGrpSpPr>
              <p:cNvPr id="8" name="Group 7"/>
              <p:cNvGrpSpPr/>
              <p:nvPr/>
            </p:nvGrpSpPr>
            <p:grpSpPr>
              <a:xfrm>
                <a:off x="426834" y="1624311"/>
                <a:ext cx="7696200" cy="7696200"/>
                <a:chOff x="610569" y="1460728"/>
                <a:chExt cx="7696200" cy="7696200"/>
              </a:xfrm>
            </p:grpSpPr>
            <p:pic>
              <p:nvPicPr>
                <p:cNvPr id="2" name="Picture 1"/>
                <p:cNvPicPr>
                  <a:picLocks noChangeAspect="1"/>
                </p:cNvPicPr>
                <p:nvPr/>
              </p:nvPicPr>
              <p:blipFill>
                <a:blip r:embed="rId3"/>
                <a:stretch>
                  <a:fillRect/>
                </a:stretch>
              </p:blipFill>
              <p:spPr>
                <a:xfrm rot="20496528">
                  <a:off x="610569" y="1460728"/>
                  <a:ext cx="7696200" cy="7696200"/>
                </a:xfrm>
                <a:prstGeom prst="rect">
                  <a:avLst/>
                </a:prstGeom>
              </p:spPr>
            </p:pic>
            <p:sp>
              <p:nvSpPr>
                <p:cNvPr id="3" name="TextBox 2"/>
                <p:cNvSpPr txBox="1"/>
                <p:nvPr/>
              </p:nvSpPr>
              <p:spPr>
                <a:xfrm>
                  <a:off x="3353770" y="5308829"/>
                  <a:ext cx="2209800" cy="276999"/>
                </a:xfrm>
                <a:prstGeom prst="rect">
                  <a:avLst/>
                </a:prstGeom>
                <a:noFill/>
              </p:spPr>
              <p:txBody>
                <a:bodyPr wrap="square" rtlCol="0">
                  <a:spAutoFit/>
                </a:bodyPr>
                <a:lstStyle/>
                <a:p>
                  <a:pPr algn="ctr"/>
                  <a:r>
                    <a:rPr lang="en-US" sz="1200" dirty="0" smtClean="0">
                      <a:solidFill>
                        <a:schemeClr val="bg1"/>
                      </a:solidFill>
                    </a:rPr>
                    <a:t>LUTHERAN HIGHER EDUCATION</a:t>
                  </a:r>
                  <a:endParaRPr lang="en-US" sz="1200" dirty="0">
                    <a:solidFill>
                      <a:schemeClr val="bg1"/>
                    </a:solidFill>
                  </a:endParaRPr>
                </a:p>
              </p:txBody>
            </p:sp>
          </p:grpSp>
          <p:sp>
            <p:nvSpPr>
              <p:cNvPr id="14" name="TextBox 13"/>
              <p:cNvSpPr txBox="1"/>
              <p:nvPr/>
            </p:nvSpPr>
            <p:spPr>
              <a:xfrm>
                <a:off x="1656418" y="1998165"/>
                <a:ext cx="5727062" cy="4572000"/>
              </a:xfrm>
              <a:prstGeom prst="rect">
                <a:avLst/>
              </a:prstGeom>
              <a:noFill/>
            </p:spPr>
            <p:txBody>
              <a:bodyPr wrap="none" rtlCol="0">
                <a:prstTxWarp prst="textArchUp">
                  <a:avLst>
                    <a:gd name="adj" fmla="val 14990023"/>
                  </a:avLst>
                </a:prstTxWarp>
                <a:spAutoFit/>
              </a:bodyPr>
              <a:lstStyle/>
              <a:p>
                <a:pPr algn="ctr"/>
                <a:r>
                  <a:rPr lang="en-US" sz="2800" b="1"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Capstone</a:t>
                </a:r>
                <a:endParaRPr lang="en-US" sz="2800" b="1"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
            <p:nvSpPr>
              <p:cNvPr id="15" name="TextBox 14"/>
              <p:cNvSpPr txBox="1"/>
              <p:nvPr/>
            </p:nvSpPr>
            <p:spPr>
              <a:xfrm>
                <a:off x="3219301" y="4605003"/>
                <a:ext cx="2209800" cy="646331"/>
              </a:xfrm>
              <a:prstGeom prst="rect">
                <a:avLst/>
              </a:prstGeom>
              <a:noFill/>
            </p:spPr>
            <p:txBody>
              <a:bodyPr wrap="square" rtlCol="0">
                <a:spAutoFit/>
              </a:bodyPr>
              <a:lstStyle/>
              <a:p>
                <a:pPr algn="ctr"/>
                <a:r>
                  <a:rPr lang="en-US" dirty="0" smtClean="0">
                    <a:solidFill>
                      <a:srgbClr val="002060"/>
                    </a:solidFill>
                  </a:rPr>
                  <a:t>The PLU Liberal Arts Core</a:t>
                </a:r>
                <a:endParaRPr lang="en-US" dirty="0">
                  <a:solidFill>
                    <a:srgbClr val="002060"/>
                  </a:solidFill>
                </a:endParaRPr>
              </a:p>
            </p:txBody>
          </p:sp>
          <p:sp>
            <p:nvSpPr>
              <p:cNvPr id="18" name="TextBox 17"/>
              <p:cNvSpPr txBox="1"/>
              <p:nvPr/>
            </p:nvSpPr>
            <p:spPr>
              <a:xfrm rot="17003928">
                <a:off x="1144166" y="4988643"/>
                <a:ext cx="1792105" cy="809999"/>
              </a:xfrm>
              <a:prstGeom prst="rect">
                <a:avLst/>
              </a:prstGeom>
              <a:noFill/>
            </p:spPr>
            <p:txBody>
              <a:bodyPr wrap="none" rtlCol="0">
                <a:prstTxWarp prst="textArchUp">
                  <a:avLst>
                    <a:gd name="adj" fmla="val 13888233"/>
                  </a:avLst>
                </a:prstTxWarp>
                <a:spAutoFit/>
              </a:bodyPr>
              <a:lstStyle/>
              <a:p>
                <a:pPr algn="ctr"/>
                <a:r>
                  <a:rPr lang="en-US" dirty="0" smtClean="0">
                    <a:ln>
                      <a:solidFill>
                        <a:schemeClr val="bg1">
                          <a:alpha val="68000"/>
                        </a:schemeClr>
                      </a:solidFill>
                    </a:ln>
                    <a:solidFill>
                      <a:srgbClr val="FD9B18"/>
                    </a:solidFill>
                  </a:rPr>
                  <a:t>Arts and </a:t>
                </a:r>
              </a:p>
              <a:p>
                <a:pPr algn="ctr"/>
                <a:r>
                  <a:rPr lang="en-US" dirty="0" smtClean="0">
                    <a:ln>
                      <a:solidFill>
                        <a:schemeClr val="bg1">
                          <a:alpha val="68000"/>
                        </a:schemeClr>
                      </a:solidFill>
                    </a:ln>
                    <a:solidFill>
                      <a:srgbClr val="FD9B18"/>
                    </a:solidFill>
                  </a:rPr>
                  <a:t>Performance</a:t>
                </a:r>
                <a:endParaRPr lang="en-US" dirty="0">
                  <a:ln>
                    <a:solidFill>
                      <a:schemeClr val="bg1">
                        <a:alpha val="68000"/>
                      </a:schemeClr>
                    </a:solidFill>
                  </a:ln>
                  <a:solidFill>
                    <a:srgbClr val="FD9B18"/>
                  </a:solidFill>
                </a:endParaRPr>
              </a:p>
            </p:txBody>
          </p:sp>
          <p:sp>
            <p:nvSpPr>
              <p:cNvPr id="19" name="TextBox 18"/>
              <p:cNvSpPr txBox="1"/>
              <p:nvPr/>
            </p:nvSpPr>
            <p:spPr>
              <a:xfrm rot="18942961">
                <a:off x="2425328" y="3378990"/>
                <a:ext cx="1587613" cy="1535404"/>
              </a:xfrm>
              <a:prstGeom prst="rect">
                <a:avLst/>
              </a:prstGeom>
              <a:noFill/>
            </p:spPr>
            <p:txBody>
              <a:bodyPr wrap="none" rtlCol="0">
                <a:prstTxWarp prst="textArchUp">
                  <a:avLst>
                    <a:gd name="adj" fmla="val 12949098"/>
                  </a:avLst>
                </a:prstTxWarp>
                <a:spAutoFit/>
              </a:bodyPr>
              <a:lstStyle/>
              <a:p>
                <a:pPr algn="ctr"/>
                <a:r>
                  <a:rPr lang="en-US" dirty="0" smtClean="0">
                    <a:ln>
                      <a:solidFill>
                        <a:schemeClr val="bg1">
                          <a:alpha val="56000"/>
                        </a:schemeClr>
                      </a:solidFill>
                    </a:ln>
                    <a:solidFill>
                      <a:srgbClr val="FD9B18"/>
                    </a:solidFill>
                  </a:rPr>
                  <a:t>Living Traditions for a </a:t>
                </a:r>
              </a:p>
              <a:p>
                <a:pPr algn="ctr"/>
                <a:r>
                  <a:rPr lang="en-US" dirty="0" smtClean="0">
                    <a:ln>
                      <a:solidFill>
                        <a:schemeClr val="bg1">
                          <a:alpha val="56000"/>
                        </a:schemeClr>
                      </a:solidFill>
                    </a:ln>
                    <a:solidFill>
                      <a:srgbClr val="FD9B18"/>
                    </a:solidFill>
                  </a:rPr>
                  <a:t>Humane </a:t>
                </a:r>
              </a:p>
              <a:p>
                <a:pPr algn="ctr"/>
                <a:r>
                  <a:rPr lang="en-US" dirty="0" smtClean="0">
                    <a:ln>
                      <a:solidFill>
                        <a:schemeClr val="bg1">
                          <a:alpha val="56000"/>
                        </a:schemeClr>
                      </a:solidFill>
                    </a:ln>
                    <a:solidFill>
                      <a:srgbClr val="FD9B18"/>
                    </a:solidFill>
                  </a:rPr>
                  <a:t>Future</a:t>
                </a:r>
                <a:endParaRPr lang="en-US" dirty="0">
                  <a:ln>
                    <a:solidFill>
                      <a:schemeClr val="bg1">
                        <a:alpha val="56000"/>
                      </a:schemeClr>
                    </a:solidFill>
                  </a:ln>
                  <a:solidFill>
                    <a:srgbClr val="FD9B18"/>
                  </a:solidFill>
                </a:endParaRPr>
              </a:p>
            </p:txBody>
          </p:sp>
          <p:sp>
            <p:nvSpPr>
              <p:cNvPr id="20" name="TextBox 19"/>
              <p:cNvSpPr txBox="1"/>
              <p:nvPr/>
            </p:nvSpPr>
            <p:spPr>
              <a:xfrm rot="307708">
                <a:off x="3525299" y="2939718"/>
                <a:ext cx="2066335" cy="1091879"/>
              </a:xfrm>
              <a:prstGeom prst="rect">
                <a:avLst/>
              </a:prstGeom>
              <a:noFill/>
            </p:spPr>
            <p:txBody>
              <a:bodyPr wrap="none" rtlCol="0">
                <a:prstTxWarp prst="textArchUp">
                  <a:avLst>
                    <a:gd name="adj" fmla="val 14364415"/>
                  </a:avLst>
                </a:prstTxWarp>
                <a:spAutoFit/>
              </a:bodyPr>
              <a:lstStyle/>
              <a:p>
                <a:pPr algn="ctr"/>
                <a:r>
                  <a:rPr lang="en-US" sz="2400" dirty="0" smtClean="0">
                    <a:ln>
                      <a:solidFill>
                        <a:schemeClr val="bg1">
                          <a:alpha val="66000"/>
                        </a:schemeClr>
                      </a:solidFill>
                    </a:ln>
                    <a:solidFill>
                      <a:srgbClr val="FD9B18"/>
                    </a:solidFill>
                  </a:rPr>
                  <a:t>Nature </a:t>
                </a:r>
                <a:r>
                  <a:rPr lang="en-US" sz="2400" smtClean="0">
                    <a:ln>
                      <a:solidFill>
                        <a:schemeClr val="bg1">
                          <a:alpha val="66000"/>
                        </a:schemeClr>
                      </a:solidFill>
                    </a:ln>
                    <a:solidFill>
                      <a:srgbClr val="FD9B18"/>
                    </a:solidFill>
                  </a:rPr>
                  <a:t>and </a:t>
                </a:r>
              </a:p>
              <a:p>
                <a:pPr algn="ctr"/>
                <a:r>
                  <a:rPr lang="en-US" sz="2400" dirty="0" smtClean="0">
                    <a:ln>
                      <a:solidFill>
                        <a:schemeClr val="bg1">
                          <a:alpha val="66000"/>
                        </a:schemeClr>
                      </a:solidFill>
                    </a:ln>
                    <a:solidFill>
                      <a:srgbClr val="FD9B18"/>
                    </a:solidFill>
                  </a:rPr>
                  <a:t>Number</a:t>
                </a:r>
                <a:endParaRPr lang="en-US" sz="2400" dirty="0">
                  <a:ln>
                    <a:solidFill>
                      <a:schemeClr val="bg1">
                        <a:alpha val="66000"/>
                      </a:schemeClr>
                    </a:solidFill>
                  </a:ln>
                  <a:solidFill>
                    <a:srgbClr val="FD9B18"/>
                  </a:solidFill>
                </a:endParaRPr>
              </a:p>
            </p:txBody>
          </p:sp>
          <p:sp>
            <p:nvSpPr>
              <p:cNvPr id="21" name="TextBox 20"/>
              <p:cNvSpPr txBox="1"/>
              <p:nvPr/>
            </p:nvSpPr>
            <p:spPr>
              <a:xfrm rot="3754956">
                <a:off x="4755731" y="3666291"/>
                <a:ext cx="1516290" cy="1112179"/>
              </a:xfrm>
              <a:prstGeom prst="rect">
                <a:avLst/>
              </a:prstGeom>
              <a:noFill/>
            </p:spPr>
            <p:txBody>
              <a:bodyPr wrap="none" rtlCol="0">
                <a:prstTxWarp prst="textArchUp">
                  <a:avLst/>
                </a:prstTxWarp>
                <a:spAutoFit/>
              </a:bodyPr>
              <a:lstStyle/>
              <a:p>
                <a:pPr algn="ctr"/>
                <a:r>
                  <a:rPr lang="en-US" dirty="0" smtClean="0">
                    <a:ln>
                      <a:solidFill>
                        <a:schemeClr val="bg1">
                          <a:alpha val="54000"/>
                        </a:schemeClr>
                      </a:solidFill>
                    </a:ln>
                    <a:solidFill>
                      <a:srgbClr val="FD9B18"/>
                    </a:solidFill>
                  </a:rPr>
                  <a:t>Human Behavior, </a:t>
                </a:r>
              </a:p>
              <a:p>
                <a:pPr algn="ctr"/>
                <a:r>
                  <a:rPr lang="en-US" dirty="0" smtClean="0">
                    <a:ln>
                      <a:solidFill>
                        <a:schemeClr val="bg1">
                          <a:alpha val="54000"/>
                        </a:schemeClr>
                      </a:solidFill>
                    </a:ln>
                    <a:solidFill>
                      <a:srgbClr val="FD9B18"/>
                    </a:solidFill>
                  </a:rPr>
                  <a:t>Culture &amp;</a:t>
                </a:r>
              </a:p>
              <a:p>
                <a:pPr algn="ctr"/>
                <a:r>
                  <a:rPr lang="en-US" dirty="0" smtClean="0">
                    <a:ln>
                      <a:solidFill>
                        <a:schemeClr val="bg1">
                          <a:alpha val="54000"/>
                        </a:schemeClr>
                      </a:solidFill>
                    </a:ln>
                    <a:solidFill>
                      <a:srgbClr val="FD9B18"/>
                    </a:solidFill>
                  </a:rPr>
                  <a:t> Institutions</a:t>
                </a:r>
                <a:endParaRPr lang="en-US" dirty="0">
                  <a:ln>
                    <a:solidFill>
                      <a:schemeClr val="bg1">
                        <a:alpha val="54000"/>
                      </a:schemeClr>
                    </a:solidFill>
                  </a:ln>
                  <a:solidFill>
                    <a:srgbClr val="FD9B18"/>
                  </a:solidFill>
                </a:endParaRPr>
              </a:p>
            </p:txBody>
          </p:sp>
          <p:sp>
            <p:nvSpPr>
              <p:cNvPr id="22" name="TextBox 21"/>
              <p:cNvSpPr txBox="1"/>
              <p:nvPr/>
            </p:nvSpPr>
            <p:spPr>
              <a:xfrm rot="5400000">
                <a:off x="4548719" y="4625701"/>
                <a:ext cx="2207654" cy="2053533"/>
              </a:xfrm>
              <a:prstGeom prst="rect">
                <a:avLst/>
              </a:prstGeom>
              <a:noFill/>
            </p:spPr>
            <p:txBody>
              <a:bodyPr wrap="none" rtlCol="0">
                <a:prstTxWarp prst="textArchUp">
                  <a:avLst>
                    <a:gd name="adj" fmla="val 14554636"/>
                  </a:avLst>
                </a:prstTxWarp>
                <a:spAutoFit/>
              </a:bodyPr>
              <a:lstStyle/>
              <a:p>
                <a:pPr algn="ctr"/>
                <a:r>
                  <a:rPr lang="en-US" sz="2400" dirty="0" smtClean="0">
                    <a:ln>
                      <a:solidFill>
                        <a:schemeClr val="bg1">
                          <a:alpha val="51000"/>
                        </a:schemeClr>
                      </a:solidFill>
                    </a:ln>
                    <a:solidFill>
                      <a:srgbClr val="FD9B18"/>
                    </a:solidFill>
                  </a:rPr>
                  <a:t>Perspectives</a:t>
                </a:r>
              </a:p>
              <a:p>
                <a:pPr algn="ctr"/>
                <a:r>
                  <a:rPr lang="en-US" sz="2400" dirty="0" smtClean="0">
                    <a:ln>
                      <a:solidFill>
                        <a:schemeClr val="bg1">
                          <a:alpha val="51000"/>
                        </a:schemeClr>
                      </a:solidFill>
                    </a:ln>
                    <a:solidFill>
                      <a:srgbClr val="FD9B18"/>
                    </a:solidFill>
                  </a:rPr>
                  <a:t> on </a:t>
                </a:r>
              </a:p>
              <a:p>
                <a:pPr algn="ctr"/>
                <a:r>
                  <a:rPr lang="en-US" sz="2400" dirty="0" smtClean="0">
                    <a:ln>
                      <a:solidFill>
                        <a:schemeClr val="bg1">
                          <a:alpha val="51000"/>
                        </a:schemeClr>
                      </a:solidFill>
                    </a:ln>
                    <a:solidFill>
                      <a:srgbClr val="FD9B18"/>
                    </a:solidFill>
                  </a:rPr>
                  <a:t>Diversity</a:t>
                </a:r>
                <a:endParaRPr lang="en-US" sz="2400" dirty="0">
                  <a:ln>
                    <a:solidFill>
                      <a:schemeClr val="bg1">
                        <a:alpha val="51000"/>
                      </a:schemeClr>
                    </a:solidFill>
                  </a:ln>
                  <a:solidFill>
                    <a:srgbClr val="FD9B18"/>
                  </a:solidFill>
                </a:endParaRPr>
              </a:p>
            </p:txBody>
          </p:sp>
        </p:grpSp>
        <p:sp>
          <p:nvSpPr>
            <p:cNvPr id="10" name="Rectangle 9"/>
            <p:cNvSpPr/>
            <p:nvPr/>
          </p:nvSpPr>
          <p:spPr>
            <a:xfrm>
              <a:off x="3050526" y="4160561"/>
              <a:ext cx="2625475" cy="2094007"/>
            </a:xfrm>
            <a:prstGeom prst="rect">
              <a:avLst/>
            </a:prstGeom>
            <a:noFill/>
            <a:scene3d>
              <a:camera prst="orthographicFront">
                <a:rot lat="1200000" lon="0" rev="0"/>
              </a:camera>
              <a:lightRig rig="threePt" dir="t"/>
            </a:scene3d>
            <a:sp3d>
              <a:bevelT w="12700"/>
            </a:sp3d>
          </p:spPr>
          <p:txBody>
            <a:bodyPr wrap="none" lIns="91440" tIns="45720" rIns="91440" bIns="45720">
              <a:prstTxWarp prst="textArchUp">
                <a:avLst>
                  <a:gd name="adj" fmla="val 10901368"/>
                </a:avLst>
              </a:prstTxWarp>
              <a:spAutoFit/>
            </a:bodyPr>
            <a:lstStyle/>
            <a:p>
              <a:pPr algn="ctr"/>
              <a:r>
                <a:rPr lang="en-US" sz="2800" b="1" cap="none" spc="0" dirty="0" smtClean="0">
                  <a:ln w="9525">
                    <a:solidFill>
                      <a:schemeClr val="bg1"/>
                    </a:solidFill>
                    <a:prstDash val="solid"/>
                  </a:ln>
                  <a:solidFill>
                    <a:srgbClr val="FFC000"/>
                  </a:solidFill>
                  <a:effectLst>
                    <a:outerShdw blurRad="12700" dist="38100" dir="2700000" algn="tl" rotWithShape="0">
                      <a:schemeClr val="bg1">
                        <a:lumMod val="50000"/>
                      </a:schemeClr>
                    </a:outerShdw>
                  </a:effectLst>
                </a:rPr>
                <a:t>First Year Experience</a:t>
              </a:r>
              <a:endParaRPr lang="en-US" sz="28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endParaRPr>
            </a:p>
          </p:txBody>
        </p:sp>
        <p:sp>
          <p:nvSpPr>
            <p:cNvPr id="24" name="TextBox 23"/>
            <p:cNvSpPr txBox="1"/>
            <p:nvPr/>
          </p:nvSpPr>
          <p:spPr>
            <a:xfrm>
              <a:off x="3378695" y="6092763"/>
              <a:ext cx="1912619" cy="646331"/>
            </a:xfrm>
            <a:prstGeom prst="rect">
              <a:avLst/>
            </a:prstGeom>
            <a:noFill/>
          </p:spPr>
          <p:txBody>
            <a:bodyPr wrap="square" rtlCol="0">
              <a:spAutoFit/>
            </a:bodyPr>
            <a:lstStyle/>
            <a:p>
              <a:pPr algn="ctr"/>
              <a:r>
                <a:rPr lang="en-US" sz="1200" dirty="0" smtClean="0">
                  <a:solidFill>
                    <a:srgbClr val="FD9B18"/>
                  </a:solidFill>
                </a:rPr>
                <a:t>A purposeful, adaptive, education for a changing world</a:t>
              </a:r>
              <a:endParaRPr lang="en-US" sz="1200" dirty="0">
                <a:solidFill>
                  <a:srgbClr val="FD9B18"/>
                </a:solidFill>
              </a:endParaRPr>
            </a:p>
          </p:txBody>
        </p:sp>
        <p:sp>
          <p:nvSpPr>
            <p:cNvPr id="26" name="Right Arrow 25"/>
            <p:cNvSpPr/>
            <p:nvPr/>
          </p:nvSpPr>
          <p:spPr>
            <a:xfrm rot="19436111">
              <a:off x="7113141" y="2815650"/>
              <a:ext cx="980858" cy="340808"/>
            </a:xfrm>
            <a:prstGeom prst="rightArrow">
              <a:avLst/>
            </a:prstGeom>
            <a:solidFill>
              <a:srgbClr val="FD9B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ight Arrow 26"/>
            <p:cNvSpPr/>
            <p:nvPr/>
          </p:nvSpPr>
          <p:spPr>
            <a:xfrm rot="14475457">
              <a:off x="1774528" y="1972327"/>
              <a:ext cx="854788" cy="201015"/>
            </a:xfrm>
            <a:prstGeom prst="rightArrow">
              <a:avLst>
                <a:gd name="adj1" fmla="val 66564"/>
                <a:gd name="adj2" fmla="val 50000"/>
              </a:avLst>
            </a:prstGeom>
            <a:solidFill>
              <a:srgbClr val="FD9B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ight Arrow 27"/>
            <p:cNvSpPr/>
            <p:nvPr/>
          </p:nvSpPr>
          <p:spPr>
            <a:xfrm rot="17205840">
              <a:off x="4675478" y="1405731"/>
              <a:ext cx="885168" cy="301428"/>
            </a:xfrm>
            <a:prstGeom prst="rightArrow">
              <a:avLst/>
            </a:prstGeom>
            <a:solidFill>
              <a:srgbClr val="FD9B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ight Arrow 28"/>
            <p:cNvSpPr/>
            <p:nvPr/>
          </p:nvSpPr>
          <p:spPr>
            <a:xfrm rot="18581365">
              <a:off x="6191603" y="2026827"/>
              <a:ext cx="943902" cy="277974"/>
            </a:xfrm>
            <a:prstGeom prst="rightArrow">
              <a:avLst/>
            </a:prstGeom>
            <a:solidFill>
              <a:srgbClr val="FD9B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rot="3410357">
              <a:off x="7706941" y="2458000"/>
              <a:ext cx="889987" cy="307777"/>
            </a:xfrm>
            <a:prstGeom prst="rect">
              <a:avLst/>
            </a:prstGeom>
            <a:noFill/>
          </p:spPr>
          <p:txBody>
            <a:bodyPr wrap="none" rtlCol="0">
              <a:spAutoFit/>
            </a:bodyPr>
            <a:lstStyle/>
            <a:p>
              <a:r>
                <a:rPr lang="en-US" sz="1400" dirty="0" smtClean="0"/>
                <a:t>BUSINESS</a:t>
              </a:r>
              <a:endParaRPr lang="en-US" sz="1400" dirty="0"/>
            </a:p>
          </p:txBody>
        </p:sp>
        <p:sp>
          <p:nvSpPr>
            <p:cNvPr id="31" name="TextBox 30"/>
            <p:cNvSpPr txBox="1"/>
            <p:nvPr/>
          </p:nvSpPr>
          <p:spPr>
            <a:xfrm rot="2554055">
              <a:off x="6555550" y="1532035"/>
              <a:ext cx="1052339" cy="307777"/>
            </a:xfrm>
            <a:prstGeom prst="rect">
              <a:avLst/>
            </a:prstGeom>
            <a:noFill/>
          </p:spPr>
          <p:txBody>
            <a:bodyPr wrap="none" rtlCol="0">
              <a:spAutoFit/>
            </a:bodyPr>
            <a:lstStyle/>
            <a:p>
              <a:r>
                <a:rPr lang="en-US" sz="1400" dirty="0" smtClean="0"/>
                <a:t>EDUCATION</a:t>
              </a:r>
              <a:endParaRPr lang="en-US" sz="1400" dirty="0"/>
            </a:p>
          </p:txBody>
        </p:sp>
        <p:sp>
          <p:nvSpPr>
            <p:cNvPr id="32" name="TextBox 31"/>
            <p:cNvSpPr txBox="1"/>
            <p:nvPr/>
          </p:nvSpPr>
          <p:spPr>
            <a:xfrm rot="1056568">
              <a:off x="4864221" y="843973"/>
              <a:ext cx="866840" cy="307777"/>
            </a:xfrm>
            <a:prstGeom prst="rect">
              <a:avLst/>
            </a:prstGeom>
            <a:noFill/>
          </p:spPr>
          <p:txBody>
            <a:bodyPr wrap="none" rtlCol="0">
              <a:spAutoFit/>
            </a:bodyPr>
            <a:lstStyle/>
            <a:p>
              <a:r>
                <a:rPr lang="en-US" sz="1400" dirty="0" smtClean="0"/>
                <a:t>NURSING</a:t>
              </a:r>
              <a:endParaRPr lang="en-US" sz="1400" dirty="0"/>
            </a:p>
          </p:txBody>
        </p:sp>
        <p:sp>
          <p:nvSpPr>
            <p:cNvPr id="34" name="TextBox 33"/>
            <p:cNvSpPr txBox="1"/>
            <p:nvPr/>
          </p:nvSpPr>
          <p:spPr>
            <a:xfrm>
              <a:off x="2935028" y="663159"/>
              <a:ext cx="2932372" cy="520290"/>
            </a:xfrm>
            <a:prstGeom prst="rect">
              <a:avLst/>
            </a:prstGeom>
            <a:noFill/>
          </p:spPr>
          <p:txBody>
            <a:bodyPr wrap="none" rtlCol="0">
              <a:prstTxWarp prst="textArchUp">
                <a:avLst/>
              </a:prstTxWarp>
              <a:spAutoFit/>
            </a:bodyPr>
            <a:lstStyle/>
            <a:p>
              <a:r>
                <a:rPr lang="en-US" sz="2000" b="1" dirty="0" smtClean="0"/>
                <a:t>PROFESSIONAL DEGREE PROGRAMS</a:t>
              </a:r>
              <a:endParaRPr lang="en-US" sz="2000" b="1" dirty="0"/>
            </a:p>
          </p:txBody>
        </p:sp>
        <p:sp>
          <p:nvSpPr>
            <p:cNvPr id="36" name="TextBox 35"/>
            <p:cNvSpPr txBox="1"/>
            <p:nvPr/>
          </p:nvSpPr>
          <p:spPr>
            <a:xfrm rot="19755054">
              <a:off x="1082206" y="1164436"/>
              <a:ext cx="1458348" cy="523220"/>
            </a:xfrm>
            <a:prstGeom prst="rect">
              <a:avLst/>
            </a:prstGeom>
            <a:noFill/>
          </p:spPr>
          <p:txBody>
            <a:bodyPr wrap="square" rtlCol="0">
              <a:spAutoFit/>
            </a:bodyPr>
            <a:lstStyle/>
            <a:p>
              <a:pPr algn="ctr"/>
              <a:r>
                <a:rPr lang="en-US" sz="1400" dirty="0" smtClean="0"/>
                <a:t>MARRIAGE &amp; </a:t>
              </a:r>
            </a:p>
            <a:p>
              <a:pPr algn="ctr"/>
              <a:r>
                <a:rPr lang="en-US" sz="1400" dirty="0" smtClean="0"/>
                <a:t>FAMILY THERAPY</a:t>
              </a:r>
              <a:endParaRPr lang="en-US" sz="1400" dirty="0"/>
            </a:p>
          </p:txBody>
        </p:sp>
        <p:sp>
          <p:nvSpPr>
            <p:cNvPr id="37" name="Right Arrow 36"/>
            <p:cNvSpPr/>
            <p:nvPr/>
          </p:nvSpPr>
          <p:spPr>
            <a:xfrm rot="13685979">
              <a:off x="710299" y="2761322"/>
              <a:ext cx="817869" cy="234535"/>
            </a:xfrm>
            <a:prstGeom prst="rightArrow">
              <a:avLst/>
            </a:prstGeom>
            <a:solidFill>
              <a:srgbClr val="FD9B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ight Arrow 37"/>
            <p:cNvSpPr/>
            <p:nvPr/>
          </p:nvSpPr>
          <p:spPr>
            <a:xfrm rot="15585833">
              <a:off x="3235038" y="1385604"/>
              <a:ext cx="883288" cy="299852"/>
            </a:xfrm>
            <a:prstGeom prst="rightArrow">
              <a:avLst/>
            </a:prstGeom>
            <a:solidFill>
              <a:srgbClr val="FD9B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p:cNvSpPr txBox="1"/>
            <p:nvPr/>
          </p:nvSpPr>
          <p:spPr>
            <a:xfrm rot="21111693">
              <a:off x="2636350" y="818551"/>
              <a:ext cx="1654600" cy="307777"/>
            </a:xfrm>
            <a:prstGeom prst="rect">
              <a:avLst/>
            </a:prstGeom>
            <a:noFill/>
          </p:spPr>
          <p:txBody>
            <a:bodyPr wrap="square" rtlCol="0">
              <a:spAutoFit/>
            </a:bodyPr>
            <a:lstStyle/>
            <a:p>
              <a:r>
                <a:rPr lang="en-US" sz="1400" dirty="0" smtClean="0"/>
                <a:t>CREATIVE WRITING</a:t>
              </a:r>
              <a:endParaRPr lang="en-US" sz="1400" dirty="0"/>
            </a:p>
          </p:txBody>
        </p:sp>
        <p:sp>
          <p:nvSpPr>
            <p:cNvPr id="40" name="TextBox 39"/>
            <p:cNvSpPr txBox="1"/>
            <p:nvPr/>
          </p:nvSpPr>
          <p:spPr>
            <a:xfrm rot="19581025">
              <a:off x="152533" y="2185979"/>
              <a:ext cx="1159420" cy="307777"/>
            </a:xfrm>
            <a:prstGeom prst="rect">
              <a:avLst/>
            </a:prstGeom>
            <a:noFill/>
          </p:spPr>
          <p:txBody>
            <a:bodyPr wrap="none" rtlCol="0">
              <a:spAutoFit/>
            </a:bodyPr>
            <a:lstStyle/>
            <a:p>
              <a:r>
                <a:rPr lang="en-US" sz="1400" dirty="0" smtClean="0"/>
                <a:t>KINESIOLOGY</a:t>
              </a:r>
              <a:endParaRPr lang="en-US" sz="1400" dirty="0"/>
            </a:p>
          </p:txBody>
        </p:sp>
        <p:sp>
          <p:nvSpPr>
            <p:cNvPr id="41" name="TextBox 40"/>
            <p:cNvSpPr txBox="1"/>
            <p:nvPr/>
          </p:nvSpPr>
          <p:spPr>
            <a:xfrm>
              <a:off x="7558923" y="209266"/>
              <a:ext cx="1082806" cy="307777"/>
            </a:xfrm>
            <a:prstGeom prst="rect">
              <a:avLst/>
            </a:prstGeom>
            <a:solidFill>
              <a:schemeClr val="bg1"/>
            </a:solidFill>
          </p:spPr>
          <p:txBody>
            <a:bodyPr wrap="square" rtlCol="0">
              <a:spAutoFit/>
            </a:bodyPr>
            <a:lstStyle/>
            <a:p>
              <a:r>
                <a:rPr lang="en-US" sz="1400" dirty="0" smtClean="0">
                  <a:solidFill>
                    <a:srgbClr val="FFFF00"/>
                  </a:solidFill>
                </a:rPr>
                <a:t>VOCATION</a:t>
              </a:r>
              <a:endParaRPr lang="en-US" sz="1400" dirty="0">
                <a:solidFill>
                  <a:srgbClr val="FFFF00"/>
                </a:solidFill>
              </a:endParaRPr>
            </a:p>
          </p:txBody>
        </p:sp>
        <p:sp>
          <p:nvSpPr>
            <p:cNvPr id="43" name="TextBox 42"/>
            <p:cNvSpPr txBox="1"/>
            <p:nvPr/>
          </p:nvSpPr>
          <p:spPr>
            <a:xfrm>
              <a:off x="306317" y="290093"/>
              <a:ext cx="1449436" cy="292388"/>
            </a:xfrm>
            <a:prstGeom prst="rect">
              <a:avLst/>
            </a:prstGeom>
            <a:noFill/>
          </p:spPr>
          <p:txBody>
            <a:bodyPr wrap="none" rtlCol="0">
              <a:spAutoFit/>
            </a:bodyPr>
            <a:lstStyle/>
            <a:p>
              <a:r>
                <a:rPr lang="en-US" sz="1200" dirty="0" smtClean="0">
                  <a:solidFill>
                    <a:srgbClr val="FC46CB"/>
                  </a:solidFill>
                </a:rPr>
                <a:t>CRITICAL </a:t>
              </a:r>
              <a:r>
                <a:rPr lang="en-US" sz="1300" dirty="0" smtClean="0">
                  <a:solidFill>
                    <a:srgbClr val="FC46CB"/>
                  </a:solidFill>
                </a:rPr>
                <a:t>THINKING</a:t>
              </a:r>
              <a:endParaRPr lang="en-US" sz="1300" dirty="0">
                <a:solidFill>
                  <a:srgbClr val="FC46CB"/>
                </a:solidFill>
              </a:endParaRPr>
            </a:p>
          </p:txBody>
        </p:sp>
        <p:sp>
          <p:nvSpPr>
            <p:cNvPr id="45" name="TextBox 44"/>
            <p:cNvSpPr txBox="1"/>
            <p:nvPr/>
          </p:nvSpPr>
          <p:spPr>
            <a:xfrm rot="2487081">
              <a:off x="6567834" y="1322874"/>
              <a:ext cx="2484847" cy="276999"/>
            </a:xfrm>
            <a:prstGeom prst="rect">
              <a:avLst/>
            </a:prstGeom>
            <a:noFill/>
          </p:spPr>
          <p:txBody>
            <a:bodyPr wrap="none" rtlCol="0">
              <a:spAutoFit/>
            </a:bodyPr>
            <a:lstStyle/>
            <a:p>
              <a:r>
                <a:rPr lang="en-US" sz="1200" dirty="0" smtClean="0">
                  <a:solidFill>
                    <a:srgbClr val="92D050"/>
                  </a:solidFill>
                </a:rPr>
                <a:t>WELCOMING</a:t>
              </a:r>
              <a:r>
                <a:rPr lang="en-US" sz="1200" dirty="0" smtClean="0">
                  <a:solidFill>
                    <a:srgbClr val="FFFF00"/>
                  </a:solidFill>
                </a:rPr>
                <a:t> </a:t>
              </a:r>
              <a:r>
                <a:rPr lang="en-US" sz="1200" dirty="0" smtClean="0">
                  <a:solidFill>
                    <a:srgbClr val="92D050"/>
                  </a:solidFill>
                </a:rPr>
                <a:t>ALL.FAITH TRADITIONS</a:t>
              </a:r>
              <a:endParaRPr lang="en-US" sz="1200" dirty="0">
                <a:solidFill>
                  <a:srgbClr val="92D050"/>
                </a:solidFill>
              </a:endParaRPr>
            </a:p>
          </p:txBody>
        </p:sp>
        <p:sp>
          <p:nvSpPr>
            <p:cNvPr id="46" name="TextBox 45"/>
            <p:cNvSpPr txBox="1"/>
            <p:nvPr/>
          </p:nvSpPr>
          <p:spPr>
            <a:xfrm rot="19835875">
              <a:off x="46488" y="1043128"/>
              <a:ext cx="2008948" cy="307777"/>
            </a:xfrm>
            <a:prstGeom prst="rect">
              <a:avLst/>
            </a:prstGeom>
            <a:noFill/>
          </p:spPr>
          <p:txBody>
            <a:bodyPr wrap="none" rtlCol="0">
              <a:spAutoFit/>
            </a:bodyPr>
            <a:lstStyle/>
            <a:p>
              <a:r>
                <a:rPr lang="en-US" sz="1400" dirty="0" smtClean="0">
                  <a:solidFill>
                    <a:srgbClr val="00B0F0"/>
                  </a:solidFill>
                </a:rPr>
                <a:t>SUSTAINABILITY</a:t>
              </a:r>
              <a:r>
                <a:rPr lang="en-US" sz="1200" dirty="0" smtClean="0">
                  <a:solidFill>
                    <a:srgbClr val="00B0F0"/>
                  </a:solidFill>
                </a:rPr>
                <a:t> &amp; JUSTICE</a:t>
              </a:r>
              <a:endParaRPr lang="en-US" sz="1200" dirty="0">
                <a:solidFill>
                  <a:srgbClr val="00B0F0"/>
                </a:solidFill>
              </a:endParaRPr>
            </a:p>
          </p:txBody>
        </p:sp>
        <p:sp>
          <p:nvSpPr>
            <p:cNvPr id="47" name="TextBox 46"/>
            <p:cNvSpPr txBox="1"/>
            <p:nvPr/>
          </p:nvSpPr>
          <p:spPr>
            <a:xfrm>
              <a:off x="5651782" y="168574"/>
              <a:ext cx="1336841" cy="307777"/>
            </a:xfrm>
            <a:prstGeom prst="rect">
              <a:avLst/>
            </a:prstGeom>
            <a:noFill/>
          </p:spPr>
          <p:txBody>
            <a:bodyPr wrap="none" rtlCol="0">
              <a:spAutoFit/>
            </a:bodyPr>
            <a:lstStyle/>
            <a:p>
              <a:r>
                <a:rPr lang="en-US" sz="1400" dirty="0" smtClean="0">
                  <a:solidFill>
                    <a:srgbClr val="FF0000"/>
                  </a:solidFill>
                </a:rPr>
                <a:t>GLOBAL FOCUS </a:t>
              </a:r>
              <a:endParaRPr lang="en-US" sz="1400" dirty="0">
                <a:solidFill>
                  <a:srgbClr val="FF0000"/>
                </a:solidFill>
              </a:endParaRPr>
            </a:p>
          </p:txBody>
        </p:sp>
        <p:sp>
          <p:nvSpPr>
            <p:cNvPr id="48" name="TextBox 47"/>
            <p:cNvSpPr txBox="1"/>
            <p:nvPr/>
          </p:nvSpPr>
          <p:spPr>
            <a:xfrm>
              <a:off x="2478505" y="228600"/>
              <a:ext cx="1888594" cy="292388"/>
            </a:xfrm>
            <a:prstGeom prst="rect">
              <a:avLst/>
            </a:prstGeom>
            <a:noFill/>
          </p:spPr>
          <p:txBody>
            <a:bodyPr wrap="none" rtlCol="0">
              <a:spAutoFit/>
            </a:bodyPr>
            <a:lstStyle/>
            <a:p>
              <a:r>
                <a:rPr lang="en-US" sz="1300" dirty="0" smtClean="0">
                  <a:solidFill>
                    <a:srgbClr val="7030A0"/>
                  </a:solidFill>
                </a:rPr>
                <a:t>MEANING AND PURPOSE</a:t>
              </a:r>
              <a:endParaRPr lang="en-US" sz="1300" dirty="0">
                <a:solidFill>
                  <a:srgbClr val="7030A0"/>
                </a:solidFill>
              </a:endParaRPr>
            </a:p>
          </p:txBody>
        </p:sp>
        <p:sp>
          <p:nvSpPr>
            <p:cNvPr id="52" name="TextBox 51"/>
            <p:cNvSpPr txBox="1"/>
            <p:nvPr/>
          </p:nvSpPr>
          <p:spPr>
            <a:xfrm rot="19552077">
              <a:off x="1588629" y="2707920"/>
              <a:ext cx="1411861" cy="523220"/>
            </a:xfrm>
            <a:prstGeom prst="rect">
              <a:avLst/>
            </a:prstGeom>
            <a:solidFill>
              <a:schemeClr val="tx1"/>
            </a:solidFill>
          </p:spPr>
          <p:txBody>
            <a:bodyPr wrap="none" rtlCol="0">
              <a:spAutoFit/>
            </a:bodyPr>
            <a:lstStyle/>
            <a:p>
              <a:r>
                <a:rPr lang="en-US" sz="2800" dirty="0" smtClean="0">
                  <a:solidFill>
                    <a:srgbClr val="002060"/>
                  </a:solidFill>
                </a:rPr>
                <a:t>MAJORS</a:t>
              </a:r>
              <a:endParaRPr lang="en-US" sz="2800" dirty="0">
                <a:solidFill>
                  <a:srgbClr val="002060"/>
                </a:solidFill>
              </a:endParaRPr>
            </a:p>
          </p:txBody>
        </p:sp>
        <p:sp>
          <p:nvSpPr>
            <p:cNvPr id="53" name="TextBox 52"/>
            <p:cNvSpPr txBox="1"/>
            <p:nvPr/>
          </p:nvSpPr>
          <p:spPr>
            <a:xfrm rot="2326353">
              <a:off x="5733138" y="2743880"/>
              <a:ext cx="1407886" cy="523220"/>
            </a:xfrm>
            <a:prstGeom prst="rect">
              <a:avLst/>
            </a:prstGeom>
            <a:solidFill>
              <a:schemeClr val="tx1"/>
            </a:solidFill>
          </p:spPr>
          <p:txBody>
            <a:bodyPr wrap="none" rtlCol="0">
              <a:spAutoFit/>
            </a:bodyPr>
            <a:lstStyle/>
            <a:p>
              <a:r>
                <a:rPr lang="en-US" sz="2800" smtClean="0">
                  <a:solidFill>
                    <a:srgbClr val="002060"/>
                  </a:solidFill>
                </a:rPr>
                <a:t>MINORS</a:t>
              </a:r>
              <a:endParaRPr lang="en-US" sz="2800" dirty="0">
                <a:solidFill>
                  <a:srgbClr val="002060"/>
                </a:solidFill>
              </a:endParaRPr>
            </a:p>
          </p:txBody>
        </p:sp>
      </p:grpSp>
    </p:spTree>
    <p:extLst>
      <p:ext uri="{BB962C8B-B14F-4D97-AF65-F5344CB8AC3E}">
        <p14:creationId xmlns:p14="http://schemas.microsoft.com/office/powerpoint/2010/main" val="1890276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“Passive Forms” of Introducing </a:t>
            </a:r>
            <a:r>
              <a:rPr lang="en-US" dirty="0" smtClean="0"/>
              <a:t>LHE:</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a:t>1. Videos used for University Conference (all faculty/staff), New Student/Parent Orientation, and other venues:</a:t>
            </a:r>
          </a:p>
          <a:p>
            <a:pPr lvl="0"/>
            <a:r>
              <a:rPr lang="en-US" u="sng" dirty="0">
                <a:hlinkClick r:id="rId2"/>
              </a:rPr>
              <a:t>Because We're PLU</a:t>
            </a:r>
            <a:r>
              <a:rPr lang="en-US" dirty="0"/>
              <a:t>(1:34 total)</a:t>
            </a:r>
          </a:p>
          <a:p>
            <a:pPr lvl="0"/>
            <a:r>
              <a:rPr lang="en-US" u="sng" dirty="0">
                <a:hlinkClick r:id="rId3"/>
              </a:rPr>
              <a:t>What will you bring? Lutheran Higher Education</a:t>
            </a:r>
            <a:r>
              <a:rPr lang="en-US" dirty="0"/>
              <a:t> (4:20 total)</a:t>
            </a:r>
          </a:p>
          <a:p>
            <a:r>
              <a:rPr lang="en-US" dirty="0"/>
              <a:t>2. Podcasts in cooperation with Campus </a:t>
            </a:r>
            <a:r>
              <a:rPr lang="en-US" dirty="0" err="1"/>
              <a:t>Ministry:</a:t>
            </a:r>
            <a:r>
              <a:rPr lang="en-US" u="sng" dirty="0" err="1">
                <a:hlinkClick r:id="rId4"/>
              </a:rPr>
              <a:t>"Because</a:t>
            </a:r>
            <a:r>
              <a:rPr lang="en-US" u="sng" dirty="0">
                <a:hlinkClick r:id="rId4"/>
              </a:rPr>
              <a:t> We're Lutheran" Podcasts</a:t>
            </a:r>
            <a:r>
              <a:rPr lang="en-US" dirty="0"/>
              <a:t>.</a:t>
            </a:r>
          </a:p>
          <a:p>
            <a:r>
              <a:rPr lang="en-US" dirty="0"/>
              <a:t>3</a:t>
            </a:r>
            <a:r>
              <a:rPr lang="en-US" dirty="0" smtClean="0"/>
              <a:t>.</a:t>
            </a:r>
            <a:r>
              <a:rPr lang="en-US" dirty="0"/>
              <a:t> </a:t>
            </a:r>
            <a:r>
              <a:rPr lang="en-US" u="sng" dirty="0">
                <a:hlinkClick r:id="rId5"/>
              </a:rPr>
              <a:t>Core Elements of Lutheran Higher Education</a:t>
            </a:r>
            <a:r>
              <a:rPr lang="en-US" dirty="0"/>
              <a:t> Used all over campus and now a part of our </a:t>
            </a:r>
            <a:endParaRPr lang="en-US" dirty="0" smtClean="0"/>
          </a:p>
          <a:p>
            <a:r>
              <a:rPr lang="en-US" u="sng" dirty="0" smtClean="0">
                <a:hlinkClick r:id="rId6"/>
              </a:rPr>
              <a:t>4. Academic </a:t>
            </a:r>
            <a:r>
              <a:rPr lang="en-US" u="sng" dirty="0">
                <a:hlinkClick r:id="rId6"/>
              </a:rPr>
              <a:t>Identity Statement Approved by Faculty Assembly</a:t>
            </a:r>
            <a:r>
              <a:rPr lang="en-US" dirty="0"/>
              <a:t> that affirms Lutheran Higher Education as central and also references the Network of </a:t>
            </a:r>
            <a:r>
              <a:rPr lang="en-US" i="1" dirty="0"/>
              <a:t>ELCA</a:t>
            </a:r>
            <a:r>
              <a:rPr lang="en-US" dirty="0"/>
              <a:t> Colleges and Universities (</a:t>
            </a:r>
            <a:r>
              <a:rPr lang="en-US" i="1" dirty="0"/>
              <a:t>NECU</a:t>
            </a:r>
            <a:r>
              <a:rPr lang="en-US" dirty="0"/>
              <a:t>) "Rooted and Open" as foundational to PLU.</a:t>
            </a:r>
          </a:p>
          <a:p>
            <a:endParaRPr lang="en-US" dirty="0"/>
          </a:p>
        </p:txBody>
      </p:sp>
      <p:sp>
        <p:nvSpPr>
          <p:cNvPr id="4" name="TextBox 3"/>
          <p:cNvSpPr txBox="1"/>
          <p:nvPr/>
        </p:nvSpPr>
        <p:spPr>
          <a:xfrm>
            <a:off x="1905000" y="846138"/>
            <a:ext cx="5902706" cy="369332"/>
          </a:xfrm>
          <a:prstGeom prst="rect">
            <a:avLst/>
          </a:prstGeom>
          <a:noFill/>
        </p:spPr>
        <p:txBody>
          <a:bodyPr wrap="none" rtlCol="0">
            <a:spAutoFit/>
          </a:bodyPr>
          <a:lstStyle/>
          <a:p>
            <a:r>
              <a:rPr lang="en-US" dirty="0"/>
              <a:t>passive in the sense that they are printed or online </a:t>
            </a:r>
            <a:r>
              <a:rPr lang="en-US" dirty="0" smtClean="0"/>
              <a:t>resources</a:t>
            </a:r>
          </a:p>
        </p:txBody>
      </p:sp>
    </p:spTree>
    <p:extLst>
      <p:ext uri="{BB962C8B-B14F-4D97-AF65-F5344CB8AC3E}">
        <p14:creationId xmlns:p14="http://schemas.microsoft.com/office/powerpoint/2010/main" val="454588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Various introductions with different emphases</a:t>
            </a:r>
            <a:endParaRPr lang="en-US" dirty="0"/>
          </a:p>
        </p:txBody>
      </p:sp>
      <p:sp>
        <p:nvSpPr>
          <p:cNvPr id="3" name="Content Placeholder 2"/>
          <p:cNvSpPr>
            <a:spLocks noGrp="1"/>
          </p:cNvSpPr>
          <p:nvPr>
            <p:ph idx="1"/>
          </p:nvPr>
        </p:nvSpPr>
        <p:spPr>
          <a:xfrm>
            <a:off x="165100" y="1625600"/>
            <a:ext cx="2743200" cy="4525963"/>
          </a:xfrm>
        </p:spPr>
        <p:txBody>
          <a:bodyPr numCol="1">
            <a:normAutofit/>
          </a:bodyPr>
          <a:lstStyle/>
          <a:p>
            <a:pPr marL="0" indent="0">
              <a:buNone/>
            </a:pPr>
            <a:r>
              <a:rPr lang="en-US" sz="1600" dirty="0" smtClean="0">
                <a:solidFill>
                  <a:srgbClr val="FFC000"/>
                </a:solidFill>
              </a:rPr>
              <a:t>New students/Admissions</a:t>
            </a:r>
          </a:p>
          <a:p>
            <a:r>
              <a:rPr lang="en-US" sz="1600" dirty="0" smtClean="0"/>
              <a:t>Quick</a:t>
            </a:r>
          </a:p>
          <a:p>
            <a:r>
              <a:rPr lang="en-US" sz="1600" dirty="0" smtClean="0"/>
              <a:t>Easy to remember</a:t>
            </a:r>
          </a:p>
          <a:p>
            <a:r>
              <a:rPr lang="en-US" sz="1600" dirty="0" smtClean="0"/>
              <a:t>Mnemonic devices (CALLS)</a:t>
            </a:r>
          </a:p>
          <a:p>
            <a:r>
              <a:rPr lang="en-US" sz="1600" dirty="0" smtClean="0"/>
              <a:t>Really brief history of Lutheran Higher Education</a:t>
            </a:r>
          </a:p>
          <a:p>
            <a:r>
              <a:rPr lang="en-US" sz="1600" dirty="0" smtClean="0"/>
              <a:t>Explains Liberal Arts</a:t>
            </a:r>
          </a:p>
          <a:p>
            <a:r>
              <a:rPr lang="en-US" sz="1600" dirty="0" smtClean="0"/>
              <a:t>Highlights values of LHE at PLU</a:t>
            </a:r>
          </a:p>
        </p:txBody>
      </p:sp>
      <p:sp>
        <p:nvSpPr>
          <p:cNvPr id="4" name="Content Placeholder 2"/>
          <p:cNvSpPr txBox="1">
            <a:spLocks/>
          </p:cNvSpPr>
          <p:nvPr/>
        </p:nvSpPr>
        <p:spPr>
          <a:xfrm>
            <a:off x="3200400" y="1625600"/>
            <a:ext cx="2743200" cy="4525963"/>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dirty="0" smtClean="0">
                <a:solidFill>
                  <a:srgbClr val="FFC000"/>
                </a:solidFill>
              </a:rPr>
              <a:t>New Faculty / Staff / Administration </a:t>
            </a:r>
          </a:p>
          <a:p>
            <a:pPr marL="0" indent="0">
              <a:buFont typeface="Arial" pitchFamily="34" charset="0"/>
              <a:buNone/>
            </a:pPr>
            <a:r>
              <a:rPr lang="en-US" sz="1600" dirty="0" smtClean="0"/>
              <a:t>Adds:</a:t>
            </a:r>
          </a:p>
          <a:p>
            <a:r>
              <a:rPr lang="en-US" sz="1600" dirty="0" smtClean="0"/>
              <a:t>Context of Pacific Northwest and PLU’s history</a:t>
            </a:r>
          </a:p>
          <a:p>
            <a:r>
              <a:rPr lang="en-US" sz="1600" dirty="0" smtClean="0"/>
              <a:t>Describes culture of:</a:t>
            </a:r>
          </a:p>
          <a:p>
            <a:r>
              <a:rPr lang="en-US" sz="1600" dirty="0" smtClean="0"/>
              <a:t>Our Institution (strong faculty governance, democratic or egalitarian sensibilities)</a:t>
            </a:r>
          </a:p>
          <a:p>
            <a:r>
              <a:rPr lang="en-US" sz="1600" dirty="0" smtClean="0"/>
              <a:t>The Region</a:t>
            </a:r>
          </a:p>
          <a:p>
            <a:r>
              <a:rPr lang="en-US" sz="1600" dirty="0" smtClean="0"/>
              <a:t>Faculty &amp; Staff relations</a:t>
            </a:r>
          </a:p>
        </p:txBody>
      </p:sp>
      <p:sp>
        <p:nvSpPr>
          <p:cNvPr id="5" name="Content Placeholder 2"/>
          <p:cNvSpPr txBox="1">
            <a:spLocks/>
          </p:cNvSpPr>
          <p:nvPr/>
        </p:nvSpPr>
        <p:spPr>
          <a:xfrm>
            <a:off x="6248400" y="1612900"/>
            <a:ext cx="2743200" cy="4525963"/>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dirty="0" smtClean="0">
                <a:solidFill>
                  <a:srgbClr val="FFC000"/>
                </a:solidFill>
              </a:rPr>
              <a:t>Faculty  and Administration</a:t>
            </a:r>
          </a:p>
          <a:p>
            <a:pPr marL="0" indent="0">
              <a:buFont typeface="Arial" pitchFamily="34" charset="0"/>
              <a:buNone/>
            </a:pPr>
            <a:r>
              <a:rPr lang="en-US" sz="1600" dirty="0" smtClean="0"/>
              <a:t>Adds:</a:t>
            </a:r>
          </a:p>
          <a:p>
            <a:r>
              <a:rPr lang="en-US" sz="1600" dirty="0" smtClean="0"/>
              <a:t>PLU documents and their emphases</a:t>
            </a:r>
          </a:p>
          <a:p>
            <a:r>
              <a:rPr lang="en-US" sz="1600" dirty="0" smtClean="0"/>
              <a:t>ELCA documents on Higher Education and NECU</a:t>
            </a:r>
          </a:p>
          <a:p>
            <a:r>
              <a:rPr lang="en-US" sz="1600" dirty="0" smtClean="0"/>
              <a:t>Values</a:t>
            </a:r>
          </a:p>
          <a:p>
            <a:r>
              <a:rPr lang="en-US" sz="1600" dirty="0" smtClean="0"/>
              <a:t>Curricular emphases related to mission</a:t>
            </a:r>
          </a:p>
          <a:p>
            <a:r>
              <a:rPr lang="en-US" sz="1600" dirty="0" smtClean="0"/>
              <a:t>More on Liberal Arts &amp; their history in ancient times, LHE &amp; today</a:t>
            </a:r>
          </a:p>
        </p:txBody>
      </p:sp>
    </p:spTree>
    <p:extLst>
      <p:ext uri="{BB962C8B-B14F-4D97-AF65-F5344CB8AC3E}">
        <p14:creationId xmlns:p14="http://schemas.microsoft.com/office/powerpoint/2010/main" val="1876618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Sample </a:t>
            </a:r>
            <a:r>
              <a:rPr lang="en-US" dirty="0" smtClean="0"/>
              <a:t>PowerPoint follows </a:t>
            </a:r>
            <a:r>
              <a:rPr lang="mr-IN" dirty="0" smtClean="0"/>
              <a:t>–</a:t>
            </a:r>
            <a:r>
              <a:rPr lang="en-US" dirty="0" smtClean="0"/>
              <a:t> </a:t>
            </a:r>
            <a:r>
              <a:rPr lang="en-US" dirty="0" smtClean="0"/>
              <a:t>used for student </a:t>
            </a:r>
            <a:r>
              <a:rPr lang="en-US" dirty="0" smtClean="0"/>
              <a:t>orientation</a:t>
            </a:r>
            <a:br>
              <a:rPr lang="en-US" dirty="0" smtClean="0"/>
            </a:b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LHE ”cheat sheet” </a:t>
            </a:r>
            <a:r>
              <a:rPr lang="en-US" dirty="0" smtClean="0"/>
              <a:t>in </a:t>
            </a:r>
            <a:r>
              <a:rPr lang="en-US" dirty="0" smtClean="0"/>
              <a:t>reading </a:t>
            </a:r>
            <a:r>
              <a:rPr lang="en-US" dirty="0" smtClean="0"/>
              <a:t>materials for the Introducing LHE conference (June 2021) </a:t>
            </a:r>
            <a:r>
              <a:rPr lang="en-US" dirty="0" smtClean="0"/>
              <a:t>is </a:t>
            </a:r>
            <a:r>
              <a:rPr lang="en-US" dirty="0" smtClean="0"/>
              <a:t>an item </a:t>
            </a:r>
            <a:r>
              <a:rPr lang="en-US" dirty="0" smtClean="0"/>
              <a:t>I will </a:t>
            </a:r>
            <a:r>
              <a:rPr lang="en-US" dirty="0" smtClean="0"/>
              <a:t>sometimes hand </a:t>
            </a:r>
            <a:r>
              <a:rPr lang="en-US" dirty="0" smtClean="0"/>
              <a:t>out or include in packets as a summary of basics covered in faculty, staff and administration presentations and Q &amp; A times</a:t>
            </a:r>
            <a:endParaRPr lang="en-US" dirty="0"/>
          </a:p>
        </p:txBody>
      </p:sp>
      <p:sp>
        <p:nvSpPr>
          <p:cNvPr id="4" name="TextBox 3"/>
          <p:cNvSpPr txBox="1"/>
          <p:nvPr/>
        </p:nvSpPr>
        <p:spPr>
          <a:xfrm>
            <a:off x="294194" y="5924550"/>
            <a:ext cx="8555612" cy="369332"/>
          </a:xfrm>
          <a:prstGeom prst="rect">
            <a:avLst/>
          </a:prstGeom>
          <a:noFill/>
        </p:spPr>
        <p:txBody>
          <a:bodyPr wrap="none" rtlCol="0">
            <a:spAutoFit/>
          </a:bodyPr>
          <a:lstStyle/>
          <a:p>
            <a:r>
              <a:rPr lang="en-US" dirty="0"/>
              <a:t>(Some slides may be unclear without being presented.. Not created for “passive” sharing)</a:t>
            </a:r>
          </a:p>
        </p:txBody>
      </p:sp>
    </p:spTree>
    <p:extLst>
      <p:ext uri="{BB962C8B-B14F-4D97-AF65-F5344CB8AC3E}">
        <p14:creationId xmlns:p14="http://schemas.microsoft.com/office/powerpoint/2010/main" val="1763893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543800" cy="1066800"/>
          </a:xfrm>
        </p:spPr>
        <p:txBody>
          <a:bodyPr>
            <a:normAutofit fontScale="90000"/>
          </a:bodyPr>
          <a:lstStyle/>
          <a:p>
            <a:r>
              <a:rPr lang="en-US" sz="4800" b="1" dirty="0" smtClean="0">
                <a:latin typeface="Constantia" panose="02030602050306030303" pitchFamily="18" charset="0"/>
              </a:rPr>
              <a:t>Pacific Lutheran University</a:t>
            </a:r>
            <a:r>
              <a:rPr lang="en-US" sz="3600" b="1" dirty="0" smtClean="0">
                <a:latin typeface="Constantia" panose="02030602050306030303" pitchFamily="18" charset="0"/>
              </a:rPr>
              <a:t/>
            </a:r>
            <a:br>
              <a:rPr lang="en-US" sz="3600" b="1" dirty="0" smtClean="0">
                <a:latin typeface="Constantia" panose="02030602050306030303" pitchFamily="18" charset="0"/>
              </a:rPr>
            </a:br>
            <a:endParaRPr lang="en-US" sz="3200" b="1" dirty="0">
              <a:latin typeface="Constantia" panose="02030602050306030303" pitchFamily="18" charset="0"/>
            </a:endParaRPr>
          </a:p>
        </p:txBody>
      </p:sp>
      <p:sp>
        <p:nvSpPr>
          <p:cNvPr id="6" name="Rectangle 5"/>
          <p:cNvSpPr/>
          <p:nvPr/>
        </p:nvSpPr>
        <p:spPr>
          <a:xfrm>
            <a:off x="4724400" y="3505200"/>
            <a:ext cx="3886200" cy="646331"/>
          </a:xfrm>
          <a:prstGeom prst="rect">
            <a:avLst/>
          </a:prstGeom>
          <a:solidFill>
            <a:srgbClr val="2D3D78"/>
          </a:solidFill>
        </p:spPr>
        <p:txBody>
          <a:bodyPr wrap="square">
            <a:spAutoFit/>
          </a:bodyPr>
          <a:lstStyle/>
          <a:p>
            <a:pPr algn="ctr"/>
            <a:r>
              <a:rPr lang="en-US" sz="3600" b="1" dirty="0" smtClean="0"/>
              <a:t> </a:t>
            </a:r>
            <a:r>
              <a:rPr lang="en-US" sz="3200" dirty="0" smtClean="0">
                <a:solidFill>
                  <a:srgbClr val="FD9B18"/>
                </a:solidFill>
              </a:rPr>
              <a:t>Care for the World</a:t>
            </a:r>
            <a:endParaRPr lang="en-US" sz="3200" dirty="0">
              <a:solidFill>
                <a:srgbClr val="FD9B18"/>
              </a:solidFill>
            </a:endParaRPr>
          </a:p>
        </p:txBody>
      </p:sp>
      <p:pic>
        <p:nvPicPr>
          <p:cNvPr id="8" name="il_fi" descr="http://puka.cs.waikato.ac.nz/custom/cic/collect/cic-hcap/index/assoc/p1308.dir/Framework%20Master%20Plan%20(aerial%20view%20of%20campus),%20Pacific%20Lutheran%20University-large.jpg"/>
          <p:cNvPicPr/>
          <p:nvPr/>
        </p:nvPicPr>
        <p:blipFill>
          <a:blip r:embed="rId2" cstate="print"/>
          <a:srcRect/>
          <a:stretch>
            <a:fillRect/>
          </a:stretch>
        </p:blipFill>
        <p:spPr bwMode="auto">
          <a:xfrm>
            <a:off x="228600" y="1600200"/>
            <a:ext cx="4191000" cy="2667000"/>
          </a:xfrm>
          <a:prstGeom prst="rect">
            <a:avLst/>
          </a:prstGeom>
          <a:noFill/>
          <a:ln w="9525">
            <a:noFill/>
            <a:miter lim="800000"/>
            <a:headEnd/>
            <a:tailEnd/>
          </a:ln>
        </p:spPr>
      </p:pic>
      <p:sp>
        <p:nvSpPr>
          <p:cNvPr id="4" name="TextBox 3"/>
          <p:cNvSpPr txBox="1"/>
          <p:nvPr/>
        </p:nvSpPr>
        <p:spPr>
          <a:xfrm>
            <a:off x="1426735" y="5906181"/>
            <a:ext cx="7717265" cy="923330"/>
          </a:xfrm>
          <a:prstGeom prst="rect">
            <a:avLst/>
          </a:prstGeom>
          <a:noFill/>
        </p:spPr>
        <p:txBody>
          <a:bodyPr wrap="none" rtlCol="0">
            <a:spAutoFit/>
          </a:bodyPr>
          <a:lstStyle/>
          <a:p>
            <a:r>
              <a:rPr lang="en-US" dirty="0" smtClean="0"/>
              <a:t>Dr. Marit </a:t>
            </a:r>
            <a:r>
              <a:rPr lang="en-US" dirty="0"/>
              <a:t>Trelstad, </a:t>
            </a:r>
            <a:r>
              <a:rPr lang="en-US" dirty="0" smtClean="0"/>
              <a:t>Professor of Religion and </a:t>
            </a:r>
            <a:r>
              <a:rPr lang="en-US" dirty="0"/>
              <a:t>University Chair of Lutheran Studies</a:t>
            </a:r>
          </a:p>
          <a:p>
            <a:r>
              <a:rPr lang="en-US" dirty="0"/>
              <a:t>Professor of Religion</a:t>
            </a:r>
          </a:p>
          <a:p>
            <a:endParaRPr lang="en-US" dirty="0"/>
          </a:p>
        </p:txBody>
      </p:sp>
      <p:sp>
        <p:nvSpPr>
          <p:cNvPr id="9" name="TextBox 8"/>
          <p:cNvSpPr txBox="1"/>
          <p:nvPr/>
        </p:nvSpPr>
        <p:spPr>
          <a:xfrm>
            <a:off x="1447800" y="1219200"/>
            <a:ext cx="6248400" cy="769441"/>
          </a:xfrm>
          <a:prstGeom prst="rect">
            <a:avLst/>
          </a:prstGeom>
          <a:solidFill>
            <a:srgbClr val="FD9B18"/>
          </a:solidFill>
        </p:spPr>
        <p:txBody>
          <a:bodyPr wrap="square" rtlCol="0">
            <a:spAutoFit/>
          </a:bodyPr>
          <a:lstStyle/>
          <a:p>
            <a:r>
              <a:rPr lang="en-US" sz="4400" dirty="0">
                <a:solidFill>
                  <a:schemeClr val="bg1"/>
                </a:solidFill>
              </a:rPr>
              <a:t>Lutheran Higher Education</a:t>
            </a:r>
          </a:p>
        </p:txBody>
      </p:sp>
      <p:sp>
        <p:nvSpPr>
          <p:cNvPr id="10" name="Rectangle 9"/>
          <p:cNvSpPr/>
          <p:nvPr/>
        </p:nvSpPr>
        <p:spPr>
          <a:xfrm>
            <a:off x="5257800" y="2819400"/>
            <a:ext cx="2209800" cy="584776"/>
          </a:xfrm>
          <a:prstGeom prst="rect">
            <a:avLst/>
          </a:prstGeom>
          <a:solidFill>
            <a:srgbClr val="0F5236"/>
          </a:solidFill>
        </p:spPr>
        <p:txBody>
          <a:bodyPr wrap="square">
            <a:spAutoFit/>
          </a:bodyPr>
          <a:lstStyle/>
          <a:p>
            <a:r>
              <a:rPr lang="en-US" sz="3200" dirty="0" smtClean="0">
                <a:solidFill>
                  <a:srgbClr val="FD9B18"/>
                </a:solidFill>
              </a:rPr>
              <a:t>Liberal</a:t>
            </a:r>
            <a:r>
              <a:rPr lang="en-US" sz="3200" dirty="0" smtClean="0">
                <a:solidFill>
                  <a:srgbClr val="FFFF00"/>
                </a:solidFill>
              </a:rPr>
              <a:t> </a:t>
            </a:r>
            <a:r>
              <a:rPr lang="en-US" sz="3200" dirty="0">
                <a:solidFill>
                  <a:srgbClr val="FD9B18"/>
                </a:solidFill>
              </a:rPr>
              <a:t>Arts</a:t>
            </a:r>
            <a:r>
              <a:rPr lang="en-US" sz="3200" dirty="0">
                <a:solidFill>
                  <a:srgbClr val="FFFF00"/>
                </a:solidFill>
              </a:rPr>
              <a:t> </a:t>
            </a:r>
            <a:endParaRPr lang="en-US" sz="3200" dirty="0"/>
          </a:p>
        </p:txBody>
      </p:sp>
      <p:pic>
        <p:nvPicPr>
          <p:cNvPr id="5" name="Picture 4" descr="green-lunche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267200"/>
            <a:ext cx="2392609" cy="1594076"/>
          </a:xfrm>
          <a:prstGeom prst="rect">
            <a:avLst/>
          </a:prstGeom>
        </p:spPr>
      </p:pic>
      <p:pic>
        <p:nvPicPr>
          <p:cNvPr id="7" name="Picture 6" descr="images-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4152753"/>
            <a:ext cx="2438400" cy="1826446"/>
          </a:xfrm>
          <a:prstGeom prst="rect">
            <a:avLst/>
          </a:prstGeom>
        </p:spPr>
      </p:pic>
      <p:pic>
        <p:nvPicPr>
          <p:cNvPr id="11" name="Picture 10" descr="images-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4183982"/>
            <a:ext cx="1905000" cy="1846513"/>
          </a:xfrm>
          <a:prstGeom prst="rect">
            <a:avLst/>
          </a:prstGeom>
        </p:spPr>
      </p:pic>
      <p:sp>
        <p:nvSpPr>
          <p:cNvPr id="12" name="TextBox 11"/>
          <p:cNvSpPr txBox="1"/>
          <p:nvPr/>
        </p:nvSpPr>
        <p:spPr>
          <a:xfrm>
            <a:off x="4724400" y="2209800"/>
            <a:ext cx="3810000" cy="584776"/>
          </a:xfrm>
          <a:prstGeom prst="rect">
            <a:avLst/>
          </a:prstGeom>
          <a:solidFill>
            <a:srgbClr val="530301"/>
          </a:solidFill>
        </p:spPr>
        <p:txBody>
          <a:bodyPr wrap="square" rtlCol="0">
            <a:spAutoFit/>
          </a:bodyPr>
          <a:lstStyle/>
          <a:p>
            <a:r>
              <a:rPr lang="en-US" sz="3200" dirty="0" smtClean="0">
                <a:solidFill>
                  <a:srgbClr val="FD9B18"/>
                </a:solidFill>
              </a:rPr>
              <a:t>Rigorous Education</a:t>
            </a:r>
            <a:endParaRPr lang="en-US" sz="3200" dirty="0">
              <a:solidFill>
                <a:srgbClr val="FD9B18"/>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00px-Puyallu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27" y="125395"/>
            <a:ext cx="7935649" cy="5700441"/>
          </a:xfrm>
          <a:prstGeom prst="rect">
            <a:avLst/>
          </a:prstGeom>
        </p:spPr>
      </p:pic>
      <p:pic>
        <p:nvPicPr>
          <p:cNvPr id="4" name="Picture 3" descr="Richards_Minnie_Puyallup-Indian_189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2218"/>
            <a:ext cx="2952890" cy="5156200"/>
          </a:xfrm>
          <a:prstGeom prst="rect">
            <a:avLst/>
          </a:prstGeom>
        </p:spPr>
      </p:pic>
      <p:pic>
        <p:nvPicPr>
          <p:cNvPr id="5" name="Picture 4" descr="puyallup_tribe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000" y="-106918"/>
            <a:ext cx="2540000" cy="2171700"/>
          </a:xfrm>
          <a:prstGeom prst="rect">
            <a:avLst/>
          </a:prstGeom>
        </p:spPr>
      </p:pic>
      <p:sp>
        <p:nvSpPr>
          <p:cNvPr id="6" name="TextBox 5"/>
          <p:cNvSpPr txBox="1"/>
          <p:nvPr/>
        </p:nvSpPr>
        <p:spPr>
          <a:xfrm>
            <a:off x="3886200" y="5791200"/>
            <a:ext cx="5257800" cy="1077218"/>
          </a:xfrm>
          <a:prstGeom prst="rect">
            <a:avLst/>
          </a:prstGeom>
          <a:noFill/>
        </p:spPr>
        <p:txBody>
          <a:bodyPr wrap="square" rtlCol="0">
            <a:spAutoFit/>
          </a:bodyPr>
          <a:lstStyle/>
          <a:p>
            <a:r>
              <a:rPr lang="en-US" sz="3200" dirty="0" smtClean="0"/>
              <a:t>PLU is  on traditional Tribal Land</a:t>
            </a:r>
            <a:endParaRPr lang="en-US" sz="3200" dirty="0"/>
          </a:p>
        </p:txBody>
      </p:sp>
      <p:sp>
        <p:nvSpPr>
          <p:cNvPr id="2" name="TextBox 1"/>
          <p:cNvSpPr txBox="1"/>
          <p:nvPr/>
        </p:nvSpPr>
        <p:spPr>
          <a:xfrm>
            <a:off x="927100" y="20782"/>
            <a:ext cx="5676900" cy="2246769"/>
          </a:xfrm>
          <a:prstGeom prst="rect">
            <a:avLst/>
          </a:prstGeom>
          <a:solidFill>
            <a:schemeClr val="tx1">
              <a:alpha val="40000"/>
            </a:schemeClr>
          </a:solidFill>
        </p:spPr>
        <p:txBody>
          <a:bodyPr wrap="square" rtlCol="0">
            <a:spAutoFit/>
          </a:bodyPr>
          <a:lstStyle/>
          <a:p>
            <a:r>
              <a:rPr lang="en-US" sz="2800" i="1" dirty="0">
                <a:solidFill>
                  <a:srgbClr val="002060"/>
                </a:solidFill>
              </a:rPr>
              <a:t>We are on the traditional lands of the Nisqually, Puyallup, Squaxin Island and Steilacoom peoples; we acknowledge and respect the traditional caretakers of this land.</a:t>
            </a:r>
            <a:endParaRPr lang="en-US" sz="2800" dirty="0">
              <a:solidFill>
                <a:srgbClr val="002060"/>
              </a:solidFill>
            </a:endParaRPr>
          </a:p>
        </p:txBody>
      </p:sp>
      <p:pic>
        <p:nvPicPr>
          <p:cNvPr id="7" name="Picture 6"/>
          <p:cNvPicPr>
            <a:picLocks noChangeAspect="1"/>
          </p:cNvPicPr>
          <p:nvPr/>
        </p:nvPicPr>
        <p:blipFill>
          <a:blip r:embed="rId5"/>
          <a:stretch>
            <a:fillRect/>
          </a:stretch>
        </p:blipFill>
        <p:spPr>
          <a:xfrm>
            <a:off x="3208939" y="2499864"/>
            <a:ext cx="1824653" cy="1625600"/>
          </a:xfrm>
          <a:prstGeom prst="rect">
            <a:avLst/>
          </a:prstGeom>
        </p:spPr>
      </p:pic>
      <p:pic>
        <p:nvPicPr>
          <p:cNvPr id="8" name="Picture 7"/>
          <p:cNvPicPr>
            <a:picLocks noChangeAspect="1"/>
          </p:cNvPicPr>
          <p:nvPr/>
        </p:nvPicPr>
        <p:blipFill>
          <a:blip r:embed="rId6"/>
          <a:stretch>
            <a:fillRect/>
          </a:stretch>
        </p:blipFill>
        <p:spPr>
          <a:xfrm>
            <a:off x="5163601" y="4468894"/>
            <a:ext cx="1270000" cy="1270000"/>
          </a:xfrm>
          <a:prstGeom prst="rect">
            <a:avLst/>
          </a:prstGeom>
        </p:spPr>
      </p:pic>
      <p:sp>
        <p:nvSpPr>
          <p:cNvPr id="9" name="TextBox 8"/>
          <p:cNvSpPr txBox="1"/>
          <p:nvPr/>
        </p:nvSpPr>
        <p:spPr>
          <a:xfrm>
            <a:off x="3291640" y="4160581"/>
            <a:ext cx="1741952" cy="369332"/>
          </a:xfrm>
          <a:prstGeom prst="rect">
            <a:avLst/>
          </a:prstGeom>
          <a:noFill/>
        </p:spPr>
        <p:txBody>
          <a:bodyPr wrap="none" rtlCol="0">
            <a:spAutoFit/>
          </a:bodyPr>
          <a:lstStyle/>
          <a:p>
            <a:r>
              <a:rPr lang="en-US" dirty="0" smtClean="0">
                <a:solidFill>
                  <a:schemeClr val="bg1"/>
                </a:solidFill>
              </a:rPr>
              <a:t>Steilacoom Tribe</a:t>
            </a:r>
            <a:endParaRPr lang="en-US" dirty="0">
              <a:solidFill>
                <a:schemeClr val="bg1"/>
              </a:solidFill>
            </a:endParaRPr>
          </a:p>
        </p:txBody>
      </p:sp>
      <p:sp>
        <p:nvSpPr>
          <p:cNvPr id="10" name="TextBox 9"/>
          <p:cNvSpPr txBox="1"/>
          <p:nvPr/>
        </p:nvSpPr>
        <p:spPr>
          <a:xfrm>
            <a:off x="3152722" y="5367790"/>
            <a:ext cx="1985672" cy="369332"/>
          </a:xfrm>
          <a:prstGeom prst="rect">
            <a:avLst/>
          </a:prstGeom>
          <a:noFill/>
        </p:spPr>
        <p:txBody>
          <a:bodyPr wrap="none" rtlCol="0">
            <a:spAutoFit/>
          </a:bodyPr>
          <a:lstStyle/>
          <a:p>
            <a:r>
              <a:rPr lang="en-US" dirty="0" smtClean="0">
                <a:solidFill>
                  <a:schemeClr val="bg1"/>
                </a:solidFill>
              </a:rPr>
              <a:t>Coast Salish People</a:t>
            </a:r>
            <a:endParaRPr lang="en-US" dirty="0">
              <a:solidFill>
                <a:schemeClr val="bg1"/>
              </a:solidFill>
            </a:endParaRPr>
          </a:p>
        </p:txBody>
      </p:sp>
    </p:spTree>
    <p:extLst>
      <p:ext uri="{BB962C8B-B14F-4D97-AF65-F5344CB8AC3E}">
        <p14:creationId xmlns:p14="http://schemas.microsoft.com/office/powerpoint/2010/main" val="1558669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49021</TotalTime>
  <Words>3029</Words>
  <Application>Microsoft Macintosh PowerPoint</Application>
  <PresentationFormat>On-screen Show (4:3)</PresentationFormat>
  <Paragraphs>380</Paragraphs>
  <Slides>47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Calibri</vt:lpstr>
      <vt:lpstr>Constantia</vt:lpstr>
      <vt:lpstr>Mangal</vt:lpstr>
      <vt:lpstr>Times New Roman</vt:lpstr>
      <vt:lpstr>Arial</vt:lpstr>
      <vt:lpstr>Office Theme</vt:lpstr>
      <vt:lpstr>Pacific Lutheran University </vt:lpstr>
      <vt:lpstr>PowerPoint Presentation</vt:lpstr>
      <vt:lpstr>Context of PLU</vt:lpstr>
      <vt:lpstr>Annual University Chair of Lutheran Studies work in Introducing LHE to Staff, Administration, Faculty and Students: </vt:lpstr>
      <vt:lpstr>“Passive Forms” of Introducing LHE: </vt:lpstr>
      <vt:lpstr>Various introductions with different emphases</vt:lpstr>
      <vt:lpstr>Sample PowerPoint follows – used for student orientation </vt:lpstr>
      <vt:lpstr>Pacific Lutheran University </vt:lpstr>
      <vt:lpstr>PowerPoint Presentation</vt:lpstr>
      <vt:lpstr>PowerPoint Presentation</vt:lpstr>
      <vt:lpstr>OUR EDUCATIONAL HISTORY:  An expansive, global memory shaping contemporary learning</vt:lpstr>
      <vt:lpstr>Lutheran Higher Education: Origins in Germany in the 1500s</vt:lpstr>
      <vt:lpstr>Martin Luther and Philip Melanchthon Founders of Lutheran education</vt:lpstr>
      <vt:lpstr>PowerPoint Presentation</vt:lpstr>
      <vt:lpstr>University of Wittenberg  founded in 1502 </vt:lpstr>
      <vt:lpstr> The Lutheran reform of education at  the University of Wittenberg </vt:lpstr>
      <vt:lpstr>500th Anniversary of this Reformation Oct 31, 1517 – 2017 </vt:lpstr>
      <vt:lpstr>The spread of Lutheran education</vt:lpstr>
      <vt:lpstr>Locations of Lutheran Colleges &amp;  Universities </vt:lpstr>
      <vt:lpstr>From its start, Lutheran Higher Ed was based on the Liberal Arts</vt:lpstr>
      <vt:lpstr>Liberal Arts Today</vt:lpstr>
      <vt:lpstr>Liberal Arts and Lutheran Reform</vt:lpstr>
      <vt:lpstr>Norwegian Lutheran immigrants  in the Pacific Northwest</vt:lpstr>
      <vt:lpstr>Scandinavian cultural sensibilities</vt:lpstr>
      <vt:lpstr>PowerPoint Presentation</vt:lpstr>
      <vt:lpstr>PLU faculty Today</vt:lpstr>
      <vt:lpstr>The educational mission of PLU</vt:lpstr>
      <vt:lpstr>PLU’s MISSION</vt:lpstr>
      <vt:lpstr>PowerPoint Presentation</vt:lpstr>
      <vt:lpstr>PowerPoint Presentation</vt:lpstr>
      <vt:lpstr>What this university is</vt:lpstr>
      <vt:lpstr>What this university is not</vt:lpstr>
      <vt:lpstr>The educational Mission and Vocation of PLU: </vt:lpstr>
      <vt:lpstr>PLU:  Core Elements of Lutheran Higher Education emphasize:</vt:lpstr>
      <vt:lpstr>PowerPoint Presentation</vt:lpstr>
      <vt:lpstr>PowerPoint Presentation</vt:lpstr>
      <vt:lpstr>The following slides are samples of material that may be included for various staff, faculty and Administration LHE Presentations.  For example, rooting it in the key documents from PLU’s documents  (35+ years) and ELCA documents on Higher Education</vt:lpstr>
      <vt:lpstr>Pacific Lutheran University </vt:lpstr>
      <vt:lpstr>Sources for this Presentation</vt:lpstr>
      <vt:lpstr>We know who we are and what we are doing; it is a coherent and passionate form of Lutheran Higher Education that is repeated over and over since 1993 and before.</vt:lpstr>
      <vt:lpstr>How has this shaped Lutheran Higher Ed in the US Liberal Arts Colleges &amp; Universities?</vt:lpstr>
      <vt:lpstr>PowerPoint Presentation</vt:lpstr>
      <vt:lpstr>Key repeatedly affirmed elements in PLU document’s descriptions of Lutheran Higher Education: </vt:lpstr>
      <vt:lpstr>PowerPoint Presentation</vt:lpstr>
      <vt:lpstr>PAC NW Context</vt:lpstr>
      <vt:lpstr>PowerPoint Presentation</vt:lpstr>
      <vt:lpstr>PowerPoint Presentation</vt:lpstr>
    </vt:vector>
  </TitlesOfParts>
  <Company>Pacific Lutheran University</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Lutheran University: Historical and Cultural Context</dc:title>
  <dc:creator>Windows User</dc:creator>
  <cp:lastModifiedBy>Microsoft Office User</cp:lastModifiedBy>
  <cp:revision>1167</cp:revision>
  <cp:lastPrinted>2016-08-22T22:30:58Z</cp:lastPrinted>
  <dcterms:created xsi:type="dcterms:W3CDTF">2011-08-15T22:11:57Z</dcterms:created>
  <dcterms:modified xsi:type="dcterms:W3CDTF">2021-06-15T20:10:24Z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1853957</vt:lpwstr>
  </property>
  <property fmtid="{D5CDD505-2E9C-101B-9397-08002B2CF9AE}" name="NXPowerLiteSettings" pid="3">
    <vt:lpwstr>C7000400038000</vt:lpwstr>
  </property>
  <property fmtid="{D5CDD505-2E9C-101B-9397-08002B2CF9AE}" name="NXPowerLiteVersion" pid="4">
    <vt:lpwstr>S9.0.3</vt:lpwstr>
  </property>
</Properties>
</file>