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2"/>
  </p:normalViewPr>
  <p:slideViewPr>
    <p:cSldViewPr snapToGrid="0" snapToObjects="1">
      <p:cViewPr varScale="1">
        <p:scale>
          <a:sx n="98" d="100"/>
          <a:sy n="98" d="100"/>
        </p:scale>
        <p:origin x="-23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BD6EF-63CF-1645-828D-528055A27998}" type="datetimeFigureOut">
              <a:rPr lang="en-US" smtClean="0"/>
              <a:t>5/14/21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805A6-DFCC-174A-9E6E-D6DC01C14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5/14/21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tucker@capital.edu" TargetMode="External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It Means to be a Lutheran Institution in Higher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377128"/>
          </a:xfrm>
        </p:spPr>
        <p:txBody>
          <a:bodyPr>
            <a:normAutofit/>
          </a:bodyPr>
          <a:lstStyle/>
          <a:p>
            <a:r>
              <a:rPr lang="en-US" b="1" dirty="0"/>
              <a:t>Rev. Drew Tucker</a:t>
            </a:r>
          </a:p>
          <a:p>
            <a:r>
              <a:rPr lang="en-US" dirty="0"/>
              <a:t>University Pastor </a:t>
            </a:r>
          </a:p>
          <a:p>
            <a:r>
              <a:rPr lang="en-US" dirty="0"/>
              <a:t>Director of the Center for Faith and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57F503-D9B7-D046-A671-7BB6DF452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552" y="5080822"/>
            <a:ext cx="1577153" cy="15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Doesn’t Mean at Capital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55" y="2222287"/>
            <a:ext cx="11620720" cy="3636511"/>
          </a:xfrm>
        </p:spPr>
        <p:txBody>
          <a:bodyPr/>
          <a:lstStyle/>
          <a:p>
            <a:r>
              <a:rPr lang="en-US" sz="3600" dirty="0"/>
              <a:t> Well, everybody must be Lutheran </a:t>
            </a:r>
            <a:r>
              <a:rPr lang="en-US" sz="3600" dirty="0">
                <a:sym typeface="Wingdings"/>
              </a:rPr>
              <a:t></a:t>
            </a:r>
            <a:endParaRPr lang="en-US" sz="3600" dirty="0"/>
          </a:p>
          <a:p>
            <a:r>
              <a:rPr lang="en-US" sz="3600" dirty="0"/>
              <a:t> They’re going to force me to go to chapel </a:t>
            </a:r>
            <a:r>
              <a:rPr lang="en-US" sz="3600" dirty="0">
                <a:sym typeface="Wingdings"/>
              </a:rPr>
              <a:t> </a:t>
            </a:r>
            <a:endParaRPr lang="en-US" sz="3600" dirty="0"/>
          </a:p>
          <a:p>
            <a:r>
              <a:rPr lang="en-US" sz="3600" dirty="0"/>
              <a:t> Dogma will take precedence over academics </a:t>
            </a:r>
            <a:r>
              <a:rPr lang="en-US" sz="3600" dirty="0">
                <a:sym typeface="Wingdings"/>
              </a:rPr>
              <a:t></a:t>
            </a:r>
            <a:endParaRPr lang="en-US" sz="3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A57BF0-1E68-A143-8DAE-8E1816C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552" y="5080822"/>
            <a:ext cx="1577153" cy="15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0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Does Mean at Capital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793787"/>
            <a:ext cx="10554574" cy="3636511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 We were founded by Lutherans in 1830.</a:t>
            </a:r>
          </a:p>
          <a:p>
            <a:r>
              <a:rPr lang="en-US" sz="3600" dirty="0"/>
              <a:t> We retain an active relationship with the Evangelical Lutheran Church in America.</a:t>
            </a:r>
          </a:p>
          <a:p>
            <a:r>
              <a:rPr lang="en-US" sz="3600" dirty="0"/>
              <a:t> We set aside time each Wednesday at 10AM to allow all students, faculty, and staff to worship.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6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Does Mean at Capital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508037"/>
            <a:ext cx="10554574" cy="4135651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We prioritize </a:t>
            </a:r>
            <a:r>
              <a:rPr lang="en-US" sz="3600" i="1" dirty="0"/>
              <a:t>innovation, inclusion, service, grace, truth, and vocation</a:t>
            </a:r>
            <a:r>
              <a:rPr lang="en-US" sz="3600" dirty="0"/>
              <a:t> in our life together.</a:t>
            </a:r>
          </a:p>
          <a:p>
            <a:r>
              <a:rPr lang="en-US" sz="3600" dirty="0"/>
              <a:t> We pursue academic rigor alongside various religious beliefs.</a:t>
            </a:r>
            <a:endParaRPr lang="en-US" dirty="0"/>
          </a:p>
          <a:p>
            <a:r>
              <a:rPr lang="en-US" sz="3600" dirty="0"/>
              <a:t> We value spirituality as a core 				component of wellness.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60FBA8-713E-0940-8D40-1DA8C5981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552" y="5080822"/>
            <a:ext cx="1577153" cy="15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6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Community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171701"/>
            <a:ext cx="10554574" cy="4271961"/>
          </a:xfrm>
        </p:spPr>
        <p:txBody>
          <a:bodyPr>
            <a:normAutofit fontScale="92500"/>
          </a:bodyPr>
          <a:lstStyle/>
          <a:p>
            <a:r>
              <a:rPr lang="en-US" sz="3600" b="1" dirty="0"/>
              <a:t> Mindfulness and Meditation </a:t>
            </a:r>
          </a:p>
          <a:p>
            <a:pPr lvl="1"/>
            <a:r>
              <a:rPr lang="en-US" sz="3400" dirty="0"/>
              <a:t> Mondays from 12-12:30PM </a:t>
            </a:r>
          </a:p>
          <a:p>
            <a:pPr lvl="1"/>
            <a:r>
              <a:rPr lang="en-US" sz="3400" dirty="0"/>
              <a:t> </a:t>
            </a:r>
            <a:r>
              <a:rPr lang="en-US" sz="3600" dirty="0"/>
              <a:t>Interfaith Prayer Space in Trinity’s Lower Level</a:t>
            </a:r>
            <a:endParaRPr lang="en-US" sz="3400" dirty="0"/>
          </a:p>
          <a:p>
            <a:r>
              <a:rPr lang="en-US" sz="3600" b="1" dirty="0"/>
              <a:t> Capital Worship</a:t>
            </a:r>
          </a:p>
          <a:p>
            <a:pPr lvl="1"/>
            <a:r>
              <a:rPr lang="en-US" sz="3400" dirty="0"/>
              <a:t> Wednesdays from 10-10:35AM </a:t>
            </a:r>
          </a:p>
          <a:p>
            <a:pPr lvl="1"/>
            <a:r>
              <a:rPr lang="en-US" sz="3400" dirty="0"/>
              <a:t> </a:t>
            </a:r>
            <a:r>
              <a:rPr lang="en-US" sz="3200" dirty="0"/>
              <a:t>Gloria Dei Worship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921283-D864-DC44-A73D-C1492AE8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552" y="5080822"/>
            <a:ext cx="1577153" cy="15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1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171701"/>
            <a:ext cx="10554574" cy="4271961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 Hinges Conference</a:t>
            </a:r>
          </a:p>
          <a:p>
            <a:pPr lvl="1"/>
            <a:r>
              <a:rPr lang="en-US" sz="3400" dirty="0"/>
              <a:t> Intersections of Spirituality and Identity</a:t>
            </a:r>
          </a:p>
          <a:p>
            <a:pPr lvl="1"/>
            <a:r>
              <a:rPr lang="en-US" sz="3400" dirty="0"/>
              <a:t> Every Spring</a:t>
            </a:r>
          </a:p>
          <a:p>
            <a:r>
              <a:rPr lang="en-US" sz="3600" b="1" dirty="0"/>
              <a:t> Speaker Series</a:t>
            </a:r>
          </a:p>
          <a:p>
            <a:pPr lvl="1"/>
            <a:r>
              <a:rPr lang="en-US" sz="3400" dirty="0"/>
              <a:t> Features nationally known leaders from faith and nonfaith traditions</a:t>
            </a:r>
          </a:p>
          <a:p>
            <a:pPr lvl="1"/>
            <a:r>
              <a:rPr lang="en-US" sz="3400" dirty="0"/>
              <a:t> </a:t>
            </a:r>
            <a:r>
              <a:rPr lang="en-US" sz="3200" dirty="0"/>
              <a:t>Every Semester</a:t>
            </a:r>
          </a:p>
          <a:p>
            <a:r>
              <a:rPr lang="en-US" sz="3600" b="1" dirty="0"/>
              <a:t>Big Questions Retreat</a:t>
            </a:r>
          </a:p>
          <a:p>
            <a:pPr lvl="1"/>
            <a:r>
              <a:rPr lang="en-US" sz="3400" dirty="0"/>
              <a:t> A focus on vocational support for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2607B4-B627-6441-B555-C78CC5B76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552" y="5080822"/>
            <a:ext cx="1577153" cy="15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1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Personal Enrichment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171701"/>
            <a:ext cx="10554574" cy="4271961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dirty="0"/>
              <a:t> Faith Coaching</a:t>
            </a:r>
          </a:p>
          <a:p>
            <a:pPr lvl="1"/>
            <a:r>
              <a:rPr lang="en-US" sz="3400" dirty="0"/>
              <a:t> Active, intentional support for growth as you develop personal faith and appreciation of other faiths</a:t>
            </a:r>
          </a:p>
          <a:p>
            <a:r>
              <a:rPr lang="en-US" sz="3600" b="1" dirty="0"/>
              <a:t> Spiritual Direction</a:t>
            </a:r>
          </a:p>
          <a:p>
            <a:pPr lvl="1"/>
            <a:r>
              <a:rPr lang="en-US" sz="3400" dirty="0"/>
              <a:t> An intentional accompaniment through questions, struggles, and joys of life, often called “holy listening”</a:t>
            </a:r>
          </a:p>
          <a:p>
            <a:r>
              <a:rPr lang="en-US" sz="3800" b="1" dirty="0"/>
              <a:t> Mentoring</a:t>
            </a:r>
          </a:p>
          <a:p>
            <a:pPr lvl="1"/>
            <a:r>
              <a:rPr lang="en-US" sz="3400" dirty="0"/>
              <a:t> Opportunity to mentor students interested in interfaith community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6925DF-9D02-3942-A329-261E8DCF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552" y="5080822"/>
            <a:ext cx="1577153" cy="15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1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508037"/>
            <a:ext cx="10554574" cy="3636511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 Office in Trinity 135</a:t>
            </a:r>
          </a:p>
          <a:p>
            <a:r>
              <a:rPr lang="en-US" sz="3600" dirty="0"/>
              <a:t> Confidential Space for Conversation</a:t>
            </a:r>
          </a:p>
          <a:p>
            <a:r>
              <a:rPr lang="en-US" sz="3600" dirty="0"/>
              <a:t> Committed to interfaith dialogue and interreligious engagement</a:t>
            </a:r>
          </a:p>
          <a:p>
            <a:r>
              <a:rPr lang="en-US" sz="3600" dirty="0"/>
              <a:t> Available to collaborate in and out of the classroom</a:t>
            </a:r>
          </a:p>
          <a:p>
            <a:r>
              <a:rPr lang="en-US" sz="3600" dirty="0"/>
              <a:t> </a:t>
            </a:r>
            <a:r>
              <a:rPr lang="en-US" sz="3600" dirty="0">
                <a:hlinkClick r:id="rId2"/>
              </a:rPr>
              <a:t>dtucker@capital.edu</a:t>
            </a:r>
            <a:r>
              <a:rPr lang="en-US" sz="3600" dirty="0"/>
              <a:t> &amp; 614-236-7737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CBF80A-8CEA-704D-A5A0-48512CAC1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552" y="5080822"/>
            <a:ext cx="1577153" cy="15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74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21516</TotalTime>
  <Words>336</Words>
  <Application>Microsoft Macintosh PowerPoint</Application>
  <PresentationFormat>Custom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Quotable</vt:lpstr>
      <vt:lpstr>What It Means to be a Lutheran Institution in Higher Education</vt:lpstr>
      <vt:lpstr>What It Doesn’t Mean at Capital University</vt:lpstr>
      <vt:lpstr>What It Does Mean at Capital University</vt:lpstr>
      <vt:lpstr>What It Does Mean at Capital University</vt:lpstr>
      <vt:lpstr>Opportunities for Community Practices</vt:lpstr>
      <vt:lpstr>Opportunities for Education</vt:lpstr>
      <vt:lpstr>Opportunities for Personal Enrichment</vt:lpstr>
      <vt:lpstr>A Bit About 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It Means to be a Lutheran Institution in Higher Education</dc:title>
  <dc:creator>Andrew J. Tucker</dc:creator>
  <cp:lastModifiedBy>Samuel Torvend</cp:lastModifiedBy>
  <cp:revision>13</cp:revision>
  <dcterms:created xsi:type="dcterms:W3CDTF">2018-01-04T21:30:29Z</dcterms:created>
  <dcterms:modified xsi:type="dcterms:W3CDTF">2021-05-28T19:59:34Z</dcterms:modified>
</cp:coreProperties>
</file>