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06"/>
    <p:restoredTop sz="95964"/>
  </p:normalViewPr>
  <p:slideViewPr>
    <p:cSldViewPr snapToGrid="0" snapToObjects="1">
      <p:cViewPr varScale="1">
        <p:scale>
          <a:sx n="22" d="100"/>
          <a:sy n="22" d="100"/>
        </p:scale>
        <p:origin x="6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61975-FA18-C548-8431-2FD274A6D8F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9E5A-8C8D-7649-AAC2-341853ABA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282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8558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2835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7117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1398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5675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59952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4234" algn="l" defTabSz="4388558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 Photo: https://</a:t>
            </a:r>
            <a:r>
              <a:rPr lang="en-US" dirty="0" err="1"/>
              <a:t>www.plu.edu</a:t>
            </a:r>
            <a:r>
              <a:rPr lang="en-US"/>
              <a:t>/map/?id=1007#!m/176036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9E5A-8C8D-7649-AAC2-341853ABA5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4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8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4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A5BD-B193-6240-B864-813D26E7039B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4FA7-B458-6943-9E07-8DD045D6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-wa-org.proxy.heal-wa.org/help/getting-started/" TargetMode="External"/><Relationship Id="rId13" Type="http://schemas.openxmlformats.org/officeDocument/2006/relationships/hyperlink" Target="https://www.plu.edu/library/interlibrary-loan-faq/" TargetMode="External"/><Relationship Id="rId18" Type="http://schemas.openxmlformats.org/officeDocument/2006/relationships/hyperlink" Target="https://www.picserver.org/highway-signs2/r/research-paper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heal-wa.org/" TargetMode="External"/><Relationship Id="rId12" Type="http://schemas.openxmlformats.org/officeDocument/2006/relationships/hyperlink" Target="https://guides.library.plu.edu/az.php" TargetMode="External"/><Relationship Id="rId1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uides.library.plu.edu/prf.php?account_id=21106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www.plu.edu/library/hours/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3.png"/><Relationship Id="rId19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heal-wa-org.proxy.heal-wa.org/new-healwa-document-delivery-service/" TargetMode="External"/><Relationship Id="rId14" Type="http://schemas.openxmlformats.org/officeDocument/2006/relationships/hyperlink" Target="https://plu.illiad.oclc.org/illiad/log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94">
            <a:extLst>
              <a:ext uri="{FF2B5EF4-FFF2-40B4-BE49-F238E27FC236}">
                <a16:creationId xmlns:a16="http://schemas.microsoft.com/office/drawing/2014/main" id="{95186B13-B058-5C48-810F-F9CF67037A6B}"/>
              </a:ext>
            </a:extLst>
          </p:cNvPr>
          <p:cNvGrpSpPr>
            <a:grpSpLocks/>
          </p:cNvGrpSpPr>
          <p:nvPr/>
        </p:nvGrpSpPr>
        <p:grpSpPr bwMode="auto">
          <a:xfrm>
            <a:off x="0" y="29831274"/>
            <a:ext cx="43891200" cy="3087125"/>
            <a:chOff x="0" y="17001"/>
            <a:chExt cx="31104" cy="3735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2B3DFBD0-E975-2643-A15B-51E0F9767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001"/>
              <a:ext cx="31073" cy="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F0513B5-3EE8-BC42-BB83-AD717079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7199"/>
              <a:ext cx="31104" cy="3537"/>
            </a:xfrm>
            <a:custGeom>
              <a:avLst/>
              <a:gdLst>
                <a:gd name="T0" fmla="*/ 31104 w 28190"/>
                <a:gd name="T1" fmla="*/ 3537 h 3166"/>
                <a:gd name="T2" fmla="*/ 0 w 28190"/>
                <a:gd name="T3" fmla="*/ 3537 h 3166"/>
                <a:gd name="T4" fmla="*/ 0 w 28190"/>
                <a:gd name="T5" fmla="*/ 3345 h 3166"/>
                <a:gd name="T6" fmla="*/ 0 w 28190"/>
                <a:gd name="T7" fmla="*/ 3188 h 3166"/>
                <a:gd name="T8" fmla="*/ 0 w 28190"/>
                <a:gd name="T9" fmla="*/ 3066 h 3166"/>
                <a:gd name="T10" fmla="*/ 0 w 28190"/>
                <a:gd name="T11" fmla="*/ 2968 h 3166"/>
                <a:gd name="T12" fmla="*/ 0 w 28190"/>
                <a:gd name="T13" fmla="*/ 2894 h 3166"/>
                <a:gd name="T14" fmla="*/ 0 w 28190"/>
                <a:gd name="T15" fmla="*/ 2833 h 3166"/>
                <a:gd name="T16" fmla="*/ 0 w 28190"/>
                <a:gd name="T17" fmla="*/ 2784 h 3166"/>
                <a:gd name="T18" fmla="*/ 0 w 28190"/>
                <a:gd name="T19" fmla="*/ 2740 h 3166"/>
                <a:gd name="T20" fmla="*/ 0 w 28190"/>
                <a:gd name="T21" fmla="*/ 2697 h 3166"/>
                <a:gd name="T22" fmla="*/ 0 w 28190"/>
                <a:gd name="T23" fmla="*/ 2648 h 3166"/>
                <a:gd name="T24" fmla="*/ 0 w 28190"/>
                <a:gd name="T25" fmla="*/ 2587 h 3166"/>
                <a:gd name="T26" fmla="*/ 0 w 28190"/>
                <a:gd name="T27" fmla="*/ 2513 h 3166"/>
                <a:gd name="T28" fmla="*/ 0 w 28190"/>
                <a:gd name="T29" fmla="*/ 2415 h 3166"/>
                <a:gd name="T30" fmla="*/ 0 w 28190"/>
                <a:gd name="T31" fmla="*/ 2292 h 3166"/>
                <a:gd name="T32" fmla="*/ 0 w 28190"/>
                <a:gd name="T33" fmla="*/ 2136 h 3166"/>
                <a:gd name="T34" fmla="*/ 0 w 28190"/>
                <a:gd name="T35" fmla="*/ 1944 h 3166"/>
                <a:gd name="T36" fmla="*/ 1025 w 28190"/>
                <a:gd name="T37" fmla="*/ 2166 h 3166"/>
                <a:gd name="T38" fmla="*/ 2043 w 28190"/>
                <a:gd name="T39" fmla="*/ 2348 h 3166"/>
                <a:gd name="T40" fmla="*/ 3055 w 28190"/>
                <a:gd name="T41" fmla="*/ 2492 h 3166"/>
                <a:gd name="T42" fmla="*/ 4060 w 28190"/>
                <a:gd name="T43" fmla="*/ 2602 h 3166"/>
                <a:gd name="T44" fmla="*/ 5061 w 28190"/>
                <a:gd name="T45" fmla="*/ 2677 h 3166"/>
                <a:gd name="T46" fmla="*/ 6055 w 28190"/>
                <a:gd name="T47" fmla="*/ 2723 h 3166"/>
                <a:gd name="T48" fmla="*/ 7043 w 28190"/>
                <a:gd name="T49" fmla="*/ 2740 h 3166"/>
                <a:gd name="T50" fmla="*/ 8029 w 28190"/>
                <a:gd name="T51" fmla="*/ 2728 h 3166"/>
                <a:gd name="T52" fmla="*/ 9010 w 28190"/>
                <a:gd name="T53" fmla="*/ 2695 h 3166"/>
                <a:gd name="T54" fmla="*/ 9984 w 28190"/>
                <a:gd name="T55" fmla="*/ 2638 h 3166"/>
                <a:gd name="T56" fmla="*/ 10958 w 28190"/>
                <a:gd name="T57" fmla="*/ 2561 h 3166"/>
                <a:gd name="T58" fmla="*/ 11927 w 28190"/>
                <a:gd name="T59" fmla="*/ 2463 h 3166"/>
                <a:gd name="T60" fmla="*/ 12893 w 28190"/>
                <a:gd name="T61" fmla="*/ 2352 h 3166"/>
                <a:gd name="T62" fmla="*/ 13857 w 28190"/>
                <a:gd name="T63" fmla="*/ 2225 h 3166"/>
                <a:gd name="T64" fmla="*/ 14818 w 28190"/>
                <a:gd name="T65" fmla="*/ 2089 h 3166"/>
                <a:gd name="T66" fmla="*/ 15777 w 28190"/>
                <a:gd name="T67" fmla="*/ 1939 h 3166"/>
                <a:gd name="T68" fmla="*/ 16734 w 28190"/>
                <a:gd name="T69" fmla="*/ 1785 h 3166"/>
                <a:gd name="T70" fmla="*/ 17689 w 28190"/>
                <a:gd name="T71" fmla="*/ 1624 h 3166"/>
                <a:gd name="T72" fmla="*/ 18644 w 28190"/>
                <a:gd name="T73" fmla="*/ 1460 h 3166"/>
                <a:gd name="T74" fmla="*/ 19597 w 28190"/>
                <a:gd name="T75" fmla="*/ 1296 h 3166"/>
                <a:gd name="T76" fmla="*/ 20550 w 28190"/>
                <a:gd name="T77" fmla="*/ 1132 h 3166"/>
                <a:gd name="T78" fmla="*/ 21504 w 28190"/>
                <a:gd name="T79" fmla="*/ 971 h 3166"/>
                <a:gd name="T80" fmla="*/ 22458 w 28190"/>
                <a:gd name="T81" fmla="*/ 817 h 3166"/>
                <a:gd name="T82" fmla="*/ 23411 w 28190"/>
                <a:gd name="T83" fmla="*/ 668 h 3166"/>
                <a:gd name="T84" fmla="*/ 24366 w 28190"/>
                <a:gd name="T85" fmla="*/ 530 h 3166"/>
                <a:gd name="T86" fmla="*/ 25323 w 28190"/>
                <a:gd name="T87" fmla="*/ 400 h 3166"/>
                <a:gd name="T88" fmla="*/ 26280 w 28190"/>
                <a:gd name="T89" fmla="*/ 287 h 3166"/>
                <a:gd name="T90" fmla="*/ 27239 w 28190"/>
                <a:gd name="T91" fmla="*/ 190 h 3166"/>
                <a:gd name="T92" fmla="*/ 28202 w 28190"/>
                <a:gd name="T93" fmla="*/ 111 h 3166"/>
                <a:gd name="T94" fmla="*/ 29166 w 28190"/>
                <a:gd name="T95" fmla="*/ 49 h 3166"/>
                <a:gd name="T96" fmla="*/ 30133 w 28190"/>
                <a:gd name="T97" fmla="*/ 15 h 3166"/>
                <a:gd name="T98" fmla="*/ 31104 w 28190"/>
                <a:gd name="T99" fmla="*/ 0 h 3166"/>
                <a:gd name="T100" fmla="*/ 31104 w 28190"/>
                <a:gd name="T101" fmla="*/ 3537 h 3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90" h="3166">
                  <a:moveTo>
                    <a:pt x="28190" y="3166"/>
                  </a:moveTo>
                  <a:lnTo>
                    <a:pt x="0" y="3166"/>
                  </a:lnTo>
                  <a:lnTo>
                    <a:pt x="0" y="2994"/>
                  </a:lnTo>
                  <a:lnTo>
                    <a:pt x="0" y="2854"/>
                  </a:lnTo>
                  <a:lnTo>
                    <a:pt x="0" y="2744"/>
                  </a:lnTo>
                  <a:lnTo>
                    <a:pt x="0" y="2657"/>
                  </a:lnTo>
                  <a:lnTo>
                    <a:pt x="0" y="2590"/>
                  </a:lnTo>
                  <a:lnTo>
                    <a:pt x="0" y="2536"/>
                  </a:lnTo>
                  <a:lnTo>
                    <a:pt x="0" y="2492"/>
                  </a:lnTo>
                  <a:lnTo>
                    <a:pt x="0" y="2453"/>
                  </a:lnTo>
                  <a:lnTo>
                    <a:pt x="0" y="2414"/>
                  </a:lnTo>
                  <a:lnTo>
                    <a:pt x="0" y="2370"/>
                  </a:lnTo>
                  <a:lnTo>
                    <a:pt x="0" y="2316"/>
                  </a:lnTo>
                  <a:lnTo>
                    <a:pt x="0" y="2249"/>
                  </a:lnTo>
                  <a:lnTo>
                    <a:pt x="0" y="2162"/>
                  </a:lnTo>
                  <a:lnTo>
                    <a:pt x="0" y="2052"/>
                  </a:lnTo>
                  <a:lnTo>
                    <a:pt x="0" y="1912"/>
                  </a:lnTo>
                  <a:lnTo>
                    <a:pt x="0" y="1740"/>
                  </a:lnTo>
                  <a:lnTo>
                    <a:pt x="929" y="1939"/>
                  </a:lnTo>
                  <a:lnTo>
                    <a:pt x="1852" y="2102"/>
                  </a:lnTo>
                  <a:lnTo>
                    <a:pt x="2769" y="2231"/>
                  </a:lnTo>
                  <a:lnTo>
                    <a:pt x="3680" y="2329"/>
                  </a:lnTo>
                  <a:lnTo>
                    <a:pt x="4587" y="2396"/>
                  </a:lnTo>
                  <a:lnTo>
                    <a:pt x="5488" y="2437"/>
                  </a:lnTo>
                  <a:lnTo>
                    <a:pt x="6383" y="2453"/>
                  </a:lnTo>
                  <a:lnTo>
                    <a:pt x="7277" y="2442"/>
                  </a:lnTo>
                  <a:lnTo>
                    <a:pt x="8166" y="2412"/>
                  </a:lnTo>
                  <a:lnTo>
                    <a:pt x="9049" y="2361"/>
                  </a:lnTo>
                  <a:lnTo>
                    <a:pt x="9931" y="2292"/>
                  </a:lnTo>
                  <a:lnTo>
                    <a:pt x="10810" y="2205"/>
                  </a:lnTo>
                  <a:lnTo>
                    <a:pt x="11685" y="2105"/>
                  </a:lnTo>
                  <a:lnTo>
                    <a:pt x="12559" y="1992"/>
                  </a:lnTo>
                  <a:lnTo>
                    <a:pt x="13430" y="1870"/>
                  </a:lnTo>
                  <a:lnTo>
                    <a:pt x="14299" y="1736"/>
                  </a:lnTo>
                  <a:lnTo>
                    <a:pt x="15166" y="1598"/>
                  </a:lnTo>
                  <a:lnTo>
                    <a:pt x="16032" y="1454"/>
                  </a:lnTo>
                  <a:lnTo>
                    <a:pt x="16897" y="1307"/>
                  </a:lnTo>
                  <a:lnTo>
                    <a:pt x="17761" y="1160"/>
                  </a:lnTo>
                  <a:lnTo>
                    <a:pt x="18625" y="1013"/>
                  </a:lnTo>
                  <a:lnTo>
                    <a:pt x="19489" y="869"/>
                  </a:lnTo>
                  <a:lnTo>
                    <a:pt x="20354" y="731"/>
                  </a:lnTo>
                  <a:lnTo>
                    <a:pt x="21218" y="598"/>
                  </a:lnTo>
                  <a:lnTo>
                    <a:pt x="22083" y="474"/>
                  </a:lnTo>
                  <a:lnTo>
                    <a:pt x="22951" y="358"/>
                  </a:lnTo>
                  <a:lnTo>
                    <a:pt x="23818" y="257"/>
                  </a:lnTo>
                  <a:lnTo>
                    <a:pt x="24687" y="170"/>
                  </a:lnTo>
                  <a:lnTo>
                    <a:pt x="25560" y="99"/>
                  </a:lnTo>
                  <a:lnTo>
                    <a:pt x="26434" y="44"/>
                  </a:lnTo>
                  <a:lnTo>
                    <a:pt x="27310" y="13"/>
                  </a:lnTo>
                  <a:lnTo>
                    <a:pt x="28190" y="0"/>
                  </a:lnTo>
                  <a:lnTo>
                    <a:pt x="28190" y="31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33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93A3F72-1131-1448-AAC0-981B2B38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7163"/>
              <a:ext cx="31104" cy="2907"/>
            </a:xfrm>
            <a:custGeom>
              <a:avLst/>
              <a:gdLst>
                <a:gd name="T0" fmla="*/ 0 w 28190"/>
                <a:gd name="T1" fmla="*/ 1944 h 2602"/>
                <a:gd name="T2" fmla="*/ 2043 w 28190"/>
                <a:gd name="T3" fmla="*/ 2348 h 2602"/>
                <a:gd name="T4" fmla="*/ 4060 w 28190"/>
                <a:gd name="T5" fmla="*/ 2602 h 2602"/>
                <a:gd name="T6" fmla="*/ 6055 w 28190"/>
                <a:gd name="T7" fmla="*/ 2723 h 2602"/>
                <a:gd name="T8" fmla="*/ 8029 w 28190"/>
                <a:gd name="T9" fmla="*/ 2728 h 2602"/>
                <a:gd name="T10" fmla="*/ 9984 w 28190"/>
                <a:gd name="T11" fmla="*/ 2638 h 2602"/>
                <a:gd name="T12" fmla="*/ 11927 w 28190"/>
                <a:gd name="T13" fmla="*/ 2463 h 2602"/>
                <a:gd name="T14" fmla="*/ 13857 w 28190"/>
                <a:gd name="T15" fmla="*/ 2225 h 2602"/>
                <a:gd name="T16" fmla="*/ 15777 w 28190"/>
                <a:gd name="T17" fmla="*/ 1939 h 2602"/>
                <a:gd name="T18" fmla="*/ 17689 w 28190"/>
                <a:gd name="T19" fmla="*/ 1624 h 2602"/>
                <a:gd name="T20" fmla="*/ 19597 w 28190"/>
                <a:gd name="T21" fmla="*/ 1296 h 2602"/>
                <a:gd name="T22" fmla="*/ 21504 w 28190"/>
                <a:gd name="T23" fmla="*/ 971 h 2602"/>
                <a:gd name="T24" fmla="*/ 23411 w 28190"/>
                <a:gd name="T25" fmla="*/ 668 h 2602"/>
                <a:gd name="T26" fmla="*/ 25323 w 28190"/>
                <a:gd name="T27" fmla="*/ 400 h 2602"/>
                <a:gd name="T28" fmla="*/ 27239 w 28190"/>
                <a:gd name="T29" fmla="*/ 190 h 2602"/>
                <a:gd name="T30" fmla="*/ 29166 w 28190"/>
                <a:gd name="T31" fmla="*/ 49 h 2602"/>
                <a:gd name="T32" fmla="*/ 31104 w 28190"/>
                <a:gd name="T33" fmla="*/ 0 h 2602"/>
                <a:gd name="T34" fmla="*/ 30133 w 28190"/>
                <a:gd name="T35" fmla="*/ 497 h 2602"/>
                <a:gd name="T36" fmla="*/ 28202 w 28190"/>
                <a:gd name="T37" fmla="*/ 587 h 2602"/>
                <a:gd name="T38" fmla="*/ 26280 w 28190"/>
                <a:gd name="T39" fmla="*/ 750 h 2602"/>
                <a:gd name="T40" fmla="*/ 24366 w 28190"/>
                <a:gd name="T41" fmla="*/ 969 h 2602"/>
                <a:gd name="T42" fmla="*/ 22458 w 28190"/>
                <a:gd name="T43" fmla="*/ 1231 h 2602"/>
                <a:gd name="T44" fmla="*/ 20550 w 28190"/>
                <a:gd name="T45" fmla="*/ 1518 h 2602"/>
                <a:gd name="T46" fmla="*/ 18644 w 28190"/>
                <a:gd name="T47" fmla="*/ 1815 h 2602"/>
                <a:gd name="T48" fmla="*/ 16734 w 28190"/>
                <a:gd name="T49" fmla="*/ 2106 h 2602"/>
                <a:gd name="T50" fmla="*/ 14818 w 28190"/>
                <a:gd name="T51" fmla="*/ 2374 h 2602"/>
                <a:gd name="T52" fmla="*/ 12893 w 28190"/>
                <a:gd name="T53" fmla="*/ 2604 h 2602"/>
                <a:gd name="T54" fmla="*/ 10958 w 28190"/>
                <a:gd name="T55" fmla="*/ 2780 h 2602"/>
                <a:gd name="T56" fmla="*/ 9010 w 28190"/>
                <a:gd name="T57" fmla="*/ 2887 h 2602"/>
                <a:gd name="T58" fmla="*/ 7043 w 28190"/>
                <a:gd name="T59" fmla="*/ 2905 h 2602"/>
                <a:gd name="T60" fmla="*/ 5061 w 28190"/>
                <a:gd name="T61" fmla="*/ 2824 h 2602"/>
                <a:gd name="T62" fmla="*/ 3055 w 28190"/>
                <a:gd name="T63" fmla="*/ 2622 h 2602"/>
                <a:gd name="T64" fmla="*/ 1025 w 28190"/>
                <a:gd name="T65" fmla="*/ 2287 h 26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190" h="2602">
                  <a:moveTo>
                    <a:pt x="0" y="1848"/>
                  </a:moveTo>
                  <a:lnTo>
                    <a:pt x="0" y="1740"/>
                  </a:lnTo>
                  <a:lnTo>
                    <a:pt x="929" y="1939"/>
                  </a:lnTo>
                  <a:lnTo>
                    <a:pt x="1852" y="2102"/>
                  </a:lnTo>
                  <a:lnTo>
                    <a:pt x="2769" y="2231"/>
                  </a:lnTo>
                  <a:lnTo>
                    <a:pt x="3680" y="2329"/>
                  </a:lnTo>
                  <a:lnTo>
                    <a:pt x="4587" y="2396"/>
                  </a:lnTo>
                  <a:lnTo>
                    <a:pt x="5488" y="2437"/>
                  </a:lnTo>
                  <a:lnTo>
                    <a:pt x="6383" y="2453"/>
                  </a:lnTo>
                  <a:lnTo>
                    <a:pt x="7277" y="2442"/>
                  </a:lnTo>
                  <a:lnTo>
                    <a:pt x="8166" y="2412"/>
                  </a:lnTo>
                  <a:lnTo>
                    <a:pt x="9049" y="2361"/>
                  </a:lnTo>
                  <a:lnTo>
                    <a:pt x="9931" y="2292"/>
                  </a:lnTo>
                  <a:lnTo>
                    <a:pt x="10810" y="2205"/>
                  </a:lnTo>
                  <a:lnTo>
                    <a:pt x="11685" y="2105"/>
                  </a:lnTo>
                  <a:lnTo>
                    <a:pt x="12559" y="1992"/>
                  </a:lnTo>
                  <a:lnTo>
                    <a:pt x="13430" y="1870"/>
                  </a:lnTo>
                  <a:lnTo>
                    <a:pt x="14299" y="1736"/>
                  </a:lnTo>
                  <a:lnTo>
                    <a:pt x="15166" y="1598"/>
                  </a:lnTo>
                  <a:lnTo>
                    <a:pt x="16032" y="1454"/>
                  </a:lnTo>
                  <a:lnTo>
                    <a:pt x="16897" y="1307"/>
                  </a:lnTo>
                  <a:lnTo>
                    <a:pt x="17761" y="1160"/>
                  </a:lnTo>
                  <a:lnTo>
                    <a:pt x="18625" y="1013"/>
                  </a:lnTo>
                  <a:lnTo>
                    <a:pt x="19489" y="869"/>
                  </a:lnTo>
                  <a:lnTo>
                    <a:pt x="20354" y="731"/>
                  </a:lnTo>
                  <a:lnTo>
                    <a:pt x="21218" y="598"/>
                  </a:lnTo>
                  <a:lnTo>
                    <a:pt x="22083" y="474"/>
                  </a:lnTo>
                  <a:lnTo>
                    <a:pt x="22951" y="358"/>
                  </a:lnTo>
                  <a:lnTo>
                    <a:pt x="23818" y="257"/>
                  </a:lnTo>
                  <a:lnTo>
                    <a:pt x="24687" y="170"/>
                  </a:lnTo>
                  <a:lnTo>
                    <a:pt x="25560" y="99"/>
                  </a:lnTo>
                  <a:lnTo>
                    <a:pt x="26434" y="44"/>
                  </a:lnTo>
                  <a:lnTo>
                    <a:pt x="27310" y="13"/>
                  </a:lnTo>
                  <a:lnTo>
                    <a:pt x="28190" y="0"/>
                  </a:lnTo>
                  <a:lnTo>
                    <a:pt x="28190" y="435"/>
                  </a:lnTo>
                  <a:lnTo>
                    <a:pt x="27310" y="445"/>
                  </a:lnTo>
                  <a:lnTo>
                    <a:pt x="26434" y="477"/>
                  </a:lnTo>
                  <a:lnTo>
                    <a:pt x="25560" y="525"/>
                  </a:lnTo>
                  <a:lnTo>
                    <a:pt x="24687" y="591"/>
                  </a:lnTo>
                  <a:lnTo>
                    <a:pt x="23818" y="671"/>
                  </a:lnTo>
                  <a:lnTo>
                    <a:pt x="22951" y="765"/>
                  </a:lnTo>
                  <a:lnTo>
                    <a:pt x="22083" y="867"/>
                  </a:lnTo>
                  <a:lnTo>
                    <a:pt x="21218" y="981"/>
                  </a:lnTo>
                  <a:lnTo>
                    <a:pt x="20354" y="1102"/>
                  </a:lnTo>
                  <a:lnTo>
                    <a:pt x="19489" y="1229"/>
                  </a:lnTo>
                  <a:lnTo>
                    <a:pt x="18625" y="1359"/>
                  </a:lnTo>
                  <a:lnTo>
                    <a:pt x="17761" y="1492"/>
                  </a:lnTo>
                  <a:lnTo>
                    <a:pt x="16897" y="1625"/>
                  </a:lnTo>
                  <a:lnTo>
                    <a:pt x="16032" y="1756"/>
                  </a:lnTo>
                  <a:lnTo>
                    <a:pt x="15166" y="1885"/>
                  </a:lnTo>
                  <a:lnTo>
                    <a:pt x="14299" y="2010"/>
                  </a:lnTo>
                  <a:lnTo>
                    <a:pt x="13430" y="2125"/>
                  </a:lnTo>
                  <a:lnTo>
                    <a:pt x="12559" y="2233"/>
                  </a:lnTo>
                  <a:lnTo>
                    <a:pt x="11685" y="2331"/>
                  </a:lnTo>
                  <a:lnTo>
                    <a:pt x="10810" y="2418"/>
                  </a:lnTo>
                  <a:lnTo>
                    <a:pt x="9931" y="2488"/>
                  </a:lnTo>
                  <a:lnTo>
                    <a:pt x="9049" y="2545"/>
                  </a:lnTo>
                  <a:lnTo>
                    <a:pt x="8166" y="2584"/>
                  </a:lnTo>
                  <a:lnTo>
                    <a:pt x="7277" y="2602"/>
                  </a:lnTo>
                  <a:lnTo>
                    <a:pt x="6383" y="2600"/>
                  </a:lnTo>
                  <a:lnTo>
                    <a:pt x="5488" y="2577"/>
                  </a:lnTo>
                  <a:lnTo>
                    <a:pt x="4587" y="2528"/>
                  </a:lnTo>
                  <a:lnTo>
                    <a:pt x="3680" y="2451"/>
                  </a:lnTo>
                  <a:lnTo>
                    <a:pt x="2769" y="2347"/>
                  </a:lnTo>
                  <a:lnTo>
                    <a:pt x="1852" y="2214"/>
                  </a:lnTo>
                  <a:lnTo>
                    <a:pt x="929" y="2047"/>
                  </a:lnTo>
                  <a:lnTo>
                    <a:pt x="0" y="184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33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" name="Group 895">
            <a:extLst>
              <a:ext uri="{FF2B5EF4-FFF2-40B4-BE49-F238E27FC236}">
                <a16:creationId xmlns:a16="http://schemas.microsoft.com/office/drawing/2014/main" id="{E5CA4AE3-FADC-6546-9393-5D246893A8A9}"/>
              </a:ext>
            </a:extLst>
          </p:cNvPr>
          <p:cNvGrpSpPr>
            <a:grpSpLocks/>
          </p:cNvGrpSpPr>
          <p:nvPr/>
        </p:nvGrpSpPr>
        <p:grpSpPr bwMode="auto">
          <a:xfrm>
            <a:off x="0" y="-10198"/>
            <a:ext cx="43891200" cy="5530680"/>
            <a:chOff x="0" y="-1"/>
            <a:chExt cx="31104" cy="3096"/>
          </a:xfrm>
        </p:grpSpPr>
        <p:pic>
          <p:nvPicPr>
            <p:cNvPr id="10" name="Picture 27">
              <a:extLst>
                <a:ext uri="{FF2B5EF4-FFF2-40B4-BE49-F238E27FC236}">
                  <a16:creationId xmlns:a16="http://schemas.microsoft.com/office/drawing/2014/main" id="{20D850B7-EDBE-0549-B0F7-1160B4F50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" y="391"/>
              <a:ext cx="31000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28">
              <a:extLst>
                <a:ext uri="{FF2B5EF4-FFF2-40B4-BE49-F238E27FC236}">
                  <a16:creationId xmlns:a16="http://schemas.microsoft.com/office/drawing/2014/main" id="{63A87C8D-5544-1E48-BEA4-4BEDB702A6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10800000">
              <a:off x="57" y="-1"/>
              <a:ext cx="31047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33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8572059-ADE8-F94F-9BC1-9B7654B77D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-1"/>
              <a:ext cx="31104" cy="2874"/>
            </a:xfrm>
            <a:custGeom>
              <a:avLst/>
              <a:gdLst>
                <a:gd name="T0" fmla="*/ 31104 w 28190"/>
                <a:gd name="T1" fmla="*/ 2874 h 3166"/>
                <a:gd name="T2" fmla="*/ 0 w 28190"/>
                <a:gd name="T3" fmla="*/ 2874 h 3166"/>
                <a:gd name="T4" fmla="*/ 0 w 28190"/>
                <a:gd name="T5" fmla="*/ 2718 h 3166"/>
                <a:gd name="T6" fmla="*/ 0 w 28190"/>
                <a:gd name="T7" fmla="*/ 2591 h 3166"/>
                <a:gd name="T8" fmla="*/ 0 w 28190"/>
                <a:gd name="T9" fmla="*/ 2491 h 3166"/>
                <a:gd name="T10" fmla="*/ 0 w 28190"/>
                <a:gd name="T11" fmla="*/ 2412 h 3166"/>
                <a:gd name="T12" fmla="*/ 0 w 28190"/>
                <a:gd name="T13" fmla="*/ 2351 h 3166"/>
                <a:gd name="T14" fmla="*/ 0 w 28190"/>
                <a:gd name="T15" fmla="*/ 2302 h 3166"/>
                <a:gd name="T16" fmla="*/ 0 w 28190"/>
                <a:gd name="T17" fmla="*/ 2262 h 3166"/>
                <a:gd name="T18" fmla="*/ 0 w 28190"/>
                <a:gd name="T19" fmla="*/ 2227 h 3166"/>
                <a:gd name="T20" fmla="*/ 0 w 28190"/>
                <a:gd name="T21" fmla="*/ 2191 h 3166"/>
                <a:gd name="T22" fmla="*/ 0 w 28190"/>
                <a:gd name="T23" fmla="*/ 2151 h 3166"/>
                <a:gd name="T24" fmla="*/ 0 w 28190"/>
                <a:gd name="T25" fmla="*/ 2102 h 3166"/>
                <a:gd name="T26" fmla="*/ 0 w 28190"/>
                <a:gd name="T27" fmla="*/ 2042 h 3166"/>
                <a:gd name="T28" fmla="*/ 0 w 28190"/>
                <a:gd name="T29" fmla="*/ 1963 h 3166"/>
                <a:gd name="T30" fmla="*/ 0 w 28190"/>
                <a:gd name="T31" fmla="*/ 1863 h 3166"/>
                <a:gd name="T32" fmla="*/ 0 w 28190"/>
                <a:gd name="T33" fmla="*/ 1736 h 3166"/>
                <a:gd name="T34" fmla="*/ 0 w 28190"/>
                <a:gd name="T35" fmla="*/ 1580 h 3166"/>
                <a:gd name="T36" fmla="*/ 1025 w 28190"/>
                <a:gd name="T37" fmla="*/ 1760 h 3166"/>
                <a:gd name="T38" fmla="*/ 2043 w 28190"/>
                <a:gd name="T39" fmla="*/ 1908 h 3166"/>
                <a:gd name="T40" fmla="*/ 3055 w 28190"/>
                <a:gd name="T41" fmla="*/ 2025 h 3166"/>
                <a:gd name="T42" fmla="*/ 4060 w 28190"/>
                <a:gd name="T43" fmla="*/ 2114 h 3166"/>
                <a:gd name="T44" fmla="*/ 5061 w 28190"/>
                <a:gd name="T45" fmla="*/ 2175 h 3166"/>
                <a:gd name="T46" fmla="*/ 6055 w 28190"/>
                <a:gd name="T47" fmla="*/ 2212 h 3166"/>
                <a:gd name="T48" fmla="*/ 7043 w 28190"/>
                <a:gd name="T49" fmla="*/ 2227 h 3166"/>
                <a:gd name="T50" fmla="*/ 8029 w 28190"/>
                <a:gd name="T51" fmla="*/ 2217 h 3166"/>
                <a:gd name="T52" fmla="*/ 9010 w 28190"/>
                <a:gd name="T53" fmla="*/ 2190 h 3166"/>
                <a:gd name="T54" fmla="*/ 9984 w 28190"/>
                <a:gd name="T55" fmla="*/ 2143 h 3166"/>
                <a:gd name="T56" fmla="*/ 10958 w 28190"/>
                <a:gd name="T57" fmla="*/ 2081 h 3166"/>
                <a:gd name="T58" fmla="*/ 11927 w 28190"/>
                <a:gd name="T59" fmla="*/ 2002 h 3166"/>
                <a:gd name="T60" fmla="*/ 12893 w 28190"/>
                <a:gd name="T61" fmla="*/ 1911 h 3166"/>
                <a:gd name="T62" fmla="*/ 13857 w 28190"/>
                <a:gd name="T63" fmla="*/ 1808 h 3166"/>
                <a:gd name="T64" fmla="*/ 14818 w 28190"/>
                <a:gd name="T65" fmla="*/ 1698 h 3166"/>
                <a:gd name="T66" fmla="*/ 15777 w 28190"/>
                <a:gd name="T67" fmla="*/ 1576 h 3166"/>
                <a:gd name="T68" fmla="*/ 16734 w 28190"/>
                <a:gd name="T69" fmla="*/ 1451 h 3166"/>
                <a:gd name="T70" fmla="*/ 17689 w 28190"/>
                <a:gd name="T71" fmla="*/ 1320 h 3166"/>
                <a:gd name="T72" fmla="*/ 18644 w 28190"/>
                <a:gd name="T73" fmla="*/ 1186 h 3166"/>
                <a:gd name="T74" fmla="*/ 19597 w 28190"/>
                <a:gd name="T75" fmla="*/ 1053 h 3166"/>
                <a:gd name="T76" fmla="*/ 20550 w 28190"/>
                <a:gd name="T77" fmla="*/ 920 h 3166"/>
                <a:gd name="T78" fmla="*/ 21504 w 28190"/>
                <a:gd name="T79" fmla="*/ 789 h 3166"/>
                <a:gd name="T80" fmla="*/ 22458 w 28190"/>
                <a:gd name="T81" fmla="*/ 664 h 3166"/>
                <a:gd name="T82" fmla="*/ 23411 w 28190"/>
                <a:gd name="T83" fmla="*/ 543 h 3166"/>
                <a:gd name="T84" fmla="*/ 24366 w 28190"/>
                <a:gd name="T85" fmla="*/ 430 h 3166"/>
                <a:gd name="T86" fmla="*/ 25323 w 28190"/>
                <a:gd name="T87" fmla="*/ 325 h 3166"/>
                <a:gd name="T88" fmla="*/ 26280 w 28190"/>
                <a:gd name="T89" fmla="*/ 233 h 3166"/>
                <a:gd name="T90" fmla="*/ 27239 w 28190"/>
                <a:gd name="T91" fmla="*/ 154 h 3166"/>
                <a:gd name="T92" fmla="*/ 28202 w 28190"/>
                <a:gd name="T93" fmla="*/ 90 h 3166"/>
                <a:gd name="T94" fmla="*/ 29166 w 28190"/>
                <a:gd name="T95" fmla="*/ 40 h 3166"/>
                <a:gd name="T96" fmla="*/ 30133 w 28190"/>
                <a:gd name="T97" fmla="*/ 12 h 3166"/>
                <a:gd name="T98" fmla="*/ 31104 w 28190"/>
                <a:gd name="T99" fmla="*/ 0 h 3166"/>
                <a:gd name="T100" fmla="*/ 31104 w 28190"/>
                <a:gd name="T101" fmla="*/ 2874 h 3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90" h="3166">
                  <a:moveTo>
                    <a:pt x="28190" y="3166"/>
                  </a:moveTo>
                  <a:lnTo>
                    <a:pt x="0" y="3166"/>
                  </a:lnTo>
                  <a:lnTo>
                    <a:pt x="0" y="2994"/>
                  </a:lnTo>
                  <a:lnTo>
                    <a:pt x="0" y="2854"/>
                  </a:lnTo>
                  <a:lnTo>
                    <a:pt x="0" y="2744"/>
                  </a:lnTo>
                  <a:lnTo>
                    <a:pt x="0" y="2657"/>
                  </a:lnTo>
                  <a:lnTo>
                    <a:pt x="0" y="2590"/>
                  </a:lnTo>
                  <a:lnTo>
                    <a:pt x="0" y="2536"/>
                  </a:lnTo>
                  <a:lnTo>
                    <a:pt x="0" y="2492"/>
                  </a:lnTo>
                  <a:lnTo>
                    <a:pt x="0" y="2453"/>
                  </a:lnTo>
                  <a:lnTo>
                    <a:pt x="0" y="2414"/>
                  </a:lnTo>
                  <a:lnTo>
                    <a:pt x="0" y="2370"/>
                  </a:lnTo>
                  <a:lnTo>
                    <a:pt x="0" y="2316"/>
                  </a:lnTo>
                  <a:lnTo>
                    <a:pt x="0" y="2249"/>
                  </a:lnTo>
                  <a:lnTo>
                    <a:pt x="0" y="2162"/>
                  </a:lnTo>
                  <a:lnTo>
                    <a:pt x="0" y="2052"/>
                  </a:lnTo>
                  <a:lnTo>
                    <a:pt x="0" y="1912"/>
                  </a:lnTo>
                  <a:lnTo>
                    <a:pt x="0" y="1740"/>
                  </a:lnTo>
                  <a:lnTo>
                    <a:pt x="929" y="1939"/>
                  </a:lnTo>
                  <a:lnTo>
                    <a:pt x="1852" y="2102"/>
                  </a:lnTo>
                  <a:lnTo>
                    <a:pt x="2769" y="2231"/>
                  </a:lnTo>
                  <a:lnTo>
                    <a:pt x="3680" y="2329"/>
                  </a:lnTo>
                  <a:lnTo>
                    <a:pt x="4587" y="2396"/>
                  </a:lnTo>
                  <a:lnTo>
                    <a:pt x="5488" y="2437"/>
                  </a:lnTo>
                  <a:lnTo>
                    <a:pt x="6383" y="2453"/>
                  </a:lnTo>
                  <a:lnTo>
                    <a:pt x="7277" y="2442"/>
                  </a:lnTo>
                  <a:lnTo>
                    <a:pt x="8166" y="2412"/>
                  </a:lnTo>
                  <a:lnTo>
                    <a:pt x="9049" y="2361"/>
                  </a:lnTo>
                  <a:lnTo>
                    <a:pt x="9931" y="2292"/>
                  </a:lnTo>
                  <a:lnTo>
                    <a:pt x="10810" y="2205"/>
                  </a:lnTo>
                  <a:lnTo>
                    <a:pt x="11685" y="2105"/>
                  </a:lnTo>
                  <a:lnTo>
                    <a:pt x="12559" y="1992"/>
                  </a:lnTo>
                  <a:lnTo>
                    <a:pt x="13430" y="1870"/>
                  </a:lnTo>
                  <a:lnTo>
                    <a:pt x="14299" y="1736"/>
                  </a:lnTo>
                  <a:lnTo>
                    <a:pt x="15166" y="1598"/>
                  </a:lnTo>
                  <a:lnTo>
                    <a:pt x="16032" y="1454"/>
                  </a:lnTo>
                  <a:lnTo>
                    <a:pt x="16897" y="1307"/>
                  </a:lnTo>
                  <a:lnTo>
                    <a:pt x="17761" y="1160"/>
                  </a:lnTo>
                  <a:lnTo>
                    <a:pt x="18625" y="1013"/>
                  </a:lnTo>
                  <a:lnTo>
                    <a:pt x="19489" y="869"/>
                  </a:lnTo>
                  <a:lnTo>
                    <a:pt x="20354" y="731"/>
                  </a:lnTo>
                  <a:lnTo>
                    <a:pt x="21218" y="598"/>
                  </a:lnTo>
                  <a:lnTo>
                    <a:pt x="22083" y="474"/>
                  </a:lnTo>
                  <a:lnTo>
                    <a:pt x="22951" y="358"/>
                  </a:lnTo>
                  <a:lnTo>
                    <a:pt x="23818" y="257"/>
                  </a:lnTo>
                  <a:lnTo>
                    <a:pt x="24687" y="170"/>
                  </a:lnTo>
                  <a:lnTo>
                    <a:pt x="25560" y="99"/>
                  </a:lnTo>
                  <a:lnTo>
                    <a:pt x="26434" y="44"/>
                  </a:lnTo>
                  <a:lnTo>
                    <a:pt x="27310" y="13"/>
                  </a:lnTo>
                  <a:lnTo>
                    <a:pt x="28190" y="0"/>
                  </a:lnTo>
                  <a:lnTo>
                    <a:pt x="28190" y="31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33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FCFFACE2-7440-0F42-ACDE-8FD44A4DC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0" y="579"/>
              <a:ext cx="31104" cy="2362"/>
            </a:xfrm>
            <a:custGeom>
              <a:avLst/>
              <a:gdLst>
                <a:gd name="T0" fmla="*/ 0 w 28190"/>
                <a:gd name="T1" fmla="*/ 1580 h 2602"/>
                <a:gd name="T2" fmla="*/ 2043 w 28190"/>
                <a:gd name="T3" fmla="*/ 1908 h 2602"/>
                <a:gd name="T4" fmla="*/ 4060 w 28190"/>
                <a:gd name="T5" fmla="*/ 2114 h 2602"/>
                <a:gd name="T6" fmla="*/ 6055 w 28190"/>
                <a:gd name="T7" fmla="*/ 2212 h 2602"/>
                <a:gd name="T8" fmla="*/ 8029 w 28190"/>
                <a:gd name="T9" fmla="*/ 2217 h 2602"/>
                <a:gd name="T10" fmla="*/ 9984 w 28190"/>
                <a:gd name="T11" fmla="*/ 2143 h 2602"/>
                <a:gd name="T12" fmla="*/ 11927 w 28190"/>
                <a:gd name="T13" fmla="*/ 2002 h 2602"/>
                <a:gd name="T14" fmla="*/ 13857 w 28190"/>
                <a:gd name="T15" fmla="*/ 1808 h 2602"/>
                <a:gd name="T16" fmla="*/ 15777 w 28190"/>
                <a:gd name="T17" fmla="*/ 1576 h 2602"/>
                <a:gd name="T18" fmla="*/ 17689 w 28190"/>
                <a:gd name="T19" fmla="*/ 1320 h 2602"/>
                <a:gd name="T20" fmla="*/ 19597 w 28190"/>
                <a:gd name="T21" fmla="*/ 1053 h 2602"/>
                <a:gd name="T22" fmla="*/ 21504 w 28190"/>
                <a:gd name="T23" fmla="*/ 789 h 2602"/>
                <a:gd name="T24" fmla="*/ 23411 w 28190"/>
                <a:gd name="T25" fmla="*/ 543 h 2602"/>
                <a:gd name="T26" fmla="*/ 25323 w 28190"/>
                <a:gd name="T27" fmla="*/ 325 h 2602"/>
                <a:gd name="T28" fmla="*/ 27239 w 28190"/>
                <a:gd name="T29" fmla="*/ 154 h 2602"/>
                <a:gd name="T30" fmla="*/ 29166 w 28190"/>
                <a:gd name="T31" fmla="*/ 40 h 2602"/>
                <a:gd name="T32" fmla="*/ 31104 w 28190"/>
                <a:gd name="T33" fmla="*/ 0 h 2602"/>
                <a:gd name="T34" fmla="*/ 30133 w 28190"/>
                <a:gd name="T35" fmla="*/ 404 h 2602"/>
                <a:gd name="T36" fmla="*/ 28202 w 28190"/>
                <a:gd name="T37" fmla="*/ 477 h 2602"/>
                <a:gd name="T38" fmla="*/ 26280 w 28190"/>
                <a:gd name="T39" fmla="*/ 609 h 2602"/>
                <a:gd name="T40" fmla="*/ 24366 w 28190"/>
                <a:gd name="T41" fmla="*/ 787 h 2602"/>
                <a:gd name="T42" fmla="*/ 22458 w 28190"/>
                <a:gd name="T43" fmla="*/ 1000 h 2602"/>
                <a:gd name="T44" fmla="*/ 20550 w 28190"/>
                <a:gd name="T45" fmla="*/ 1234 h 2602"/>
                <a:gd name="T46" fmla="*/ 18644 w 28190"/>
                <a:gd name="T47" fmla="*/ 1475 h 2602"/>
                <a:gd name="T48" fmla="*/ 16734 w 28190"/>
                <a:gd name="T49" fmla="*/ 1711 h 2602"/>
                <a:gd name="T50" fmla="*/ 14818 w 28190"/>
                <a:gd name="T51" fmla="*/ 1929 h 2602"/>
                <a:gd name="T52" fmla="*/ 12893 w 28190"/>
                <a:gd name="T53" fmla="*/ 2116 h 2602"/>
                <a:gd name="T54" fmla="*/ 10958 w 28190"/>
                <a:gd name="T55" fmla="*/ 2259 h 2602"/>
                <a:gd name="T56" fmla="*/ 9010 w 28190"/>
                <a:gd name="T57" fmla="*/ 2346 h 2602"/>
                <a:gd name="T58" fmla="*/ 7043 w 28190"/>
                <a:gd name="T59" fmla="*/ 2360 h 2602"/>
                <a:gd name="T60" fmla="*/ 5061 w 28190"/>
                <a:gd name="T61" fmla="*/ 2295 h 2602"/>
                <a:gd name="T62" fmla="*/ 3055 w 28190"/>
                <a:gd name="T63" fmla="*/ 2131 h 2602"/>
                <a:gd name="T64" fmla="*/ 1025 w 28190"/>
                <a:gd name="T65" fmla="*/ 1858 h 26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190" h="2602">
                  <a:moveTo>
                    <a:pt x="0" y="1848"/>
                  </a:moveTo>
                  <a:lnTo>
                    <a:pt x="0" y="1740"/>
                  </a:lnTo>
                  <a:lnTo>
                    <a:pt x="929" y="1939"/>
                  </a:lnTo>
                  <a:lnTo>
                    <a:pt x="1852" y="2102"/>
                  </a:lnTo>
                  <a:lnTo>
                    <a:pt x="2769" y="2231"/>
                  </a:lnTo>
                  <a:lnTo>
                    <a:pt x="3680" y="2329"/>
                  </a:lnTo>
                  <a:lnTo>
                    <a:pt x="4587" y="2396"/>
                  </a:lnTo>
                  <a:lnTo>
                    <a:pt x="5488" y="2437"/>
                  </a:lnTo>
                  <a:lnTo>
                    <a:pt x="6383" y="2453"/>
                  </a:lnTo>
                  <a:lnTo>
                    <a:pt x="7277" y="2442"/>
                  </a:lnTo>
                  <a:lnTo>
                    <a:pt x="8166" y="2412"/>
                  </a:lnTo>
                  <a:lnTo>
                    <a:pt x="9049" y="2361"/>
                  </a:lnTo>
                  <a:lnTo>
                    <a:pt x="9931" y="2292"/>
                  </a:lnTo>
                  <a:lnTo>
                    <a:pt x="10810" y="2205"/>
                  </a:lnTo>
                  <a:lnTo>
                    <a:pt x="11685" y="2105"/>
                  </a:lnTo>
                  <a:lnTo>
                    <a:pt x="12559" y="1992"/>
                  </a:lnTo>
                  <a:lnTo>
                    <a:pt x="13430" y="1870"/>
                  </a:lnTo>
                  <a:lnTo>
                    <a:pt x="14299" y="1736"/>
                  </a:lnTo>
                  <a:lnTo>
                    <a:pt x="15166" y="1598"/>
                  </a:lnTo>
                  <a:lnTo>
                    <a:pt x="16032" y="1454"/>
                  </a:lnTo>
                  <a:lnTo>
                    <a:pt x="16897" y="1307"/>
                  </a:lnTo>
                  <a:lnTo>
                    <a:pt x="17761" y="1160"/>
                  </a:lnTo>
                  <a:lnTo>
                    <a:pt x="18625" y="1013"/>
                  </a:lnTo>
                  <a:lnTo>
                    <a:pt x="19489" y="869"/>
                  </a:lnTo>
                  <a:lnTo>
                    <a:pt x="20354" y="731"/>
                  </a:lnTo>
                  <a:lnTo>
                    <a:pt x="21218" y="598"/>
                  </a:lnTo>
                  <a:lnTo>
                    <a:pt x="22083" y="474"/>
                  </a:lnTo>
                  <a:lnTo>
                    <a:pt x="22951" y="358"/>
                  </a:lnTo>
                  <a:lnTo>
                    <a:pt x="23818" y="257"/>
                  </a:lnTo>
                  <a:lnTo>
                    <a:pt x="24687" y="170"/>
                  </a:lnTo>
                  <a:lnTo>
                    <a:pt x="25560" y="99"/>
                  </a:lnTo>
                  <a:lnTo>
                    <a:pt x="26434" y="44"/>
                  </a:lnTo>
                  <a:lnTo>
                    <a:pt x="27310" y="13"/>
                  </a:lnTo>
                  <a:lnTo>
                    <a:pt x="28190" y="0"/>
                  </a:lnTo>
                  <a:lnTo>
                    <a:pt x="28190" y="435"/>
                  </a:lnTo>
                  <a:lnTo>
                    <a:pt x="27310" y="445"/>
                  </a:lnTo>
                  <a:lnTo>
                    <a:pt x="26434" y="477"/>
                  </a:lnTo>
                  <a:lnTo>
                    <a:pt x="25560" y="525"/>
                  </a:lnTo>
                  <a:lnTo>
                    <a:pt x="24687" y="591"/>
                  </a:lnTo>
                  <a:lnTo>
                    <a:pt x="23818" y="671"/>
                  </a:lnTo>
                  <a:lnTo>
                    <a:pt x="22951" y="765"/>
                  </a:lnTo>
                  <a:lnTo>
                    <a:pt x="22083" y="867"/>
                  </a:lnTo>
                  <a:lnTo>
                    <a:pt x="21218" y="981"/>
                  </a:lnTo>
                  <a:lnTo>
                    <a:pt x="20354" y="1102"/>
                  </a:lnTo>
                  <a:lnTo>
                    <a:pt x="19489" y="1229"/>
                  </a:lnTo>
                  <a:lnTo>
                    <a:pt x="18625" y="1359"/>
                  </a:lnTo>
                  <a:lnTo>
                    <a:pt x="17761" y="1492"/>
                  </a:lnTo>
                  <a:lnTo>
                    <a:pt x="16897" y="1625"/>
                  </a:lnTo>
                  <a:lnTo>
                    <a:pt x="16032" y="1756"/>
                  </a:lnTo>
                  <a:lnTo>
                    <a:pt x="15166" y="1885"/>
                  </a:lnTo>
                  <a:lnTo>
                    <a:pt x="14299" y="2010"/>
                  </a:lnTo>
                  <a:lnTo>
                    <a:pt x="13430" y="2125"/>
                  </a:lnTo>
                  <a:lnTo>
                    <a:pt x="12559" y="2233"/>
                  </a:lnTo>
                  <a:lnTo>
                    <a:pt x="11685" y="2331"/>
                  </a:lnTo>
                  <a:lnTo>
                    <a:pt x="10810" y="2418"/>
                  </a:lnTo>
                  <a:lnTo>
                    <a:pt x="9931" y="2488"/>
                  </a:lnTo>
                  <a:lnTo>
                    <a:pt x="9049" y="2545"/>
                  </a:lnTo>
                  <a:lnTo>
                    <a:pt x="8166" y="2584"/>
                  </a:lnTo>
                  <a:lnTo>
                    <a:pt x="7277" y="2602"/>
                  </a:lnTo>
                  <a:lnTo>
                    <a:pt x="6383" y="2600"/>
                  </a:lnTo>
                  <a:lnTo>
                    <a:pt x="5488" y="2577"/>
                  </a:lnTo>
                  <a:lnTo>
                    <a:pt x="4587" y="2528"/>
                  </a:lnTo>
                  <a:lnTo>
                    <a:pt x="3680" y="2451"/>
                  </a:lnTo>
                  <a:lnTo>
                    <a:pt x="2769" y="2347"/>
                  </a:lnTo>
                  <a:lnTo>
                    <a:pt x="1852" y="2214"/>
                  </a:lnTo>
                  <a:lnTo>
                    <a:pt x="929" y="2047"/>
                  </a:lnTo>
                  <a:lnTo>
                    <a:pt x="0" y="184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733" fontAlgn="base">
                <a:spcBef>
                  <a:spcPct val="0"/>
                </a:spcBef>
                <a:spcAft>
                  <a:spcPct val="0"/>
                </a:spcAft>
              </a:pPr>
              <a:endParaRPr lang="en-US" sz="6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AutoShape 770">
            <a:extLst>
              <a:ext uri="{FF2B5EF4-FFF2-40B4-BE49-F238E27FC236}">
                <a16:creationId xmlns:a16="http://schemas.microsoft.com/office/drawing/2014/main" id="{E19B466B-4665-9448-88F6-BB5453047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68" y="6137819"/>
            <a:ext cx="13716000" cy="1097280"/>
          </a:xfrm>
          <a:prstGeom prst="roundRect">
            <a:avLst>
              <a:gd name="adj" fmla="val 1805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3526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000000"/>
                </a:solidFill>
                <a:latin typeface="Franklin Gothic Medium" pitchFamily="34" charset="0"/>
              </a:rPr>
              <a:t>PLU Library</a:t>
            </a:r>
            <a:endParaRPr lang="en-US" sz="4502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6" name="Text Box 771">
            <a:extLst>
              <a:ext uri="{FF2B5EF4-FFF2-40B4-BE49-F238E27FC236}">
                <a16:creationId xmlns:a16="http://schemas.microsoft.com/office/drawing/2014/main" id="{EF554EFB-5335-2943-AF55-3DB28A9E8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758" y="7496568"/>
            <a:ext cx="13716000" cy="537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864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00"/>
                </a:solidFill>
              </a:rPr>
              <a:t>Mortvedt</a:t>
            </a:r>
            <a:r>
              <a:rPr lang="en-US" altLang="en-US" sz="3600" dirty="0">
                <a:solidFill>
                  <a:srgbClr val="000000"/>
                </a:solidFill>
              </a:rPr>
              <a:t> Library </a:t>
            </a:r>
          </a:p>
          <a:p>
            <a:pPr marL="1085814" lvl="1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Hours vary but typically open 7a – 10p M-Th 7a-6p F</a:t>
            </a:r>
          </a:p>
          <a:p>
            <a:pPr marL="1085814" lvl="1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hlinkClick r:id="rId5"/>
              </a:rPr>
              <a:t>https://www.plu.edu/library/hours/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1085814" lvl="1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Library staff available for consultation</a:t>
            </a:r>
          </a:p>
          <a:p>
            <a:pPr marL="1085814" lvl="1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School of Nursing Library Consultant: Genevieve </a:t>
            </a:r>
            <a:r>
              <a:rPr lang="en-US" altLang="en-US" sz="3600" dirty="0" err="1">
                <a:solidFill>
                  <a:srgbClr val="000000"/>
                </a:solidFill>
              </a:rPr>
              <a:t>Willams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1485864" lvl="2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hlinkClick r:id="rId6"/>
              </a:rPr>
              <a:t>https://guides.library.plu.edu/prf.php?account_id=21106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1485864" lvl="2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Available through email or scheduled appointments</a:t>
            </a:r>
          </a:p>
        </p:txBody>
      </p:sp>
      <p:sp>
        <p:nvSpPr>
          <p:cNvPr id="18" name="AutoShape 775">
            <a:extLst>
              <a:ext uri="{FF2B5EF4-FFF2-40B4-BE49-F238E27FC236}">
                <a16:creationId xmlns:a16="http://schemas.microsoft.com/office/drawing/2014/main" id="{2361C5FA-3494-CE46-A2DB-6255112F9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20" y="19879023"/>
            <a:ext cx="13716000" cy="1097280"/>
          </a:xfrm>
          <a:prstGeom prst="roundRect">
            <a:avLst>
              <a:gd name="adj" fmla="val 1805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3526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000000"/>
                </a:solidFill>
                <a:latin typeface="Franklin Gothic Medium" pitchFamily="34" charset="0"/>
              </a:rPr>
              <a:t>Databases</a:t>
            </a:r>
          </a:p>
        </p:txBody>
      </p:sp>
      <p:sp>
        <p:nvSpPr>
          <p:cNvPr id="19" name="Text Box 513">
            <a:extLst>
              <a:ext uri="{FF2B5EF4-FFF2-40B4-BE49-F238E27FC236}">
                <a16:creationId xmlns:a16="http://schemas.microsoft.com/office/drawing/2014/main" id="{48C8204F-0835-CE46-928B-50965A51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4444" y="12207376"/>
            <a:ext cx="13715998" cy="1250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B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587" tIns="64291" rIns="128587" bIns="64291">
            <a:spAutoFit/>
          </a:bodyPr>
          <a:lstStyle>
            <a:lvl1pPr marL="342900" indent="-3429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Heal-WA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hlinkClick r:id="rId7"/>
              </a:rPr>
              <a:t>https://heal-wa.org/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Supported by fees through your RN license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Hosted at the University of Washington Library 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You will need to register and set up a UW NetID and password</a:t>
            </a:r>
          </a:p>
          <a:p>
            <a:pPr marL="1142964" lvl="2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hlinkClick r:id="rId8"/>
              </a:rPr>
              <a:t>https://heal-wa-org.proxy.heal-wa.org/help/getting-started/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Databases of interest: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CINAHL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00"/>
                </a:solidFill>
              </a:rPr>
              <a:t>ClinicalKey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Cochrane Databased of Systematic Reviews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Joanna Briggs Library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MEDLINE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Nursing Reference Center Plus</a:t>
            </a:r>
          </a:p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New Document Delivery Service for Heal-WA 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ILL system through email with librarian</a:t>
            </a:r>
          </a:p>
          <a:p>
            <a:pPr marL="1142964" lvl="2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hlinkClick r:id="rId9"/>
              </a:rPr>
              <a:t>https://heal-wa-org.proxy.heal-wa.org/new-healwa-document-delivery-service/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Also a great resource for Continuing Education, Practice Toolkits</a:t>
            </a:r>
          </a:p>
        </p:txBody>
      </p:sp>
      <p:sp>
        <p:nvSpPr>
          <p:cNvPr id="21" name="AutoShape 777">
            <a:extLst>
              <a:ext uri="{FF2B5EF4-FFF2-40B4-BE49-F238E27FC236}">
                <a16:creationId xmlns:a16="http://schemas.microsoft.com/office/drawing/2014/main" id="{FD044B32-158F-2142-BD7D-6A553E450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4442" y="10407985"/>
            <a:ext cx="13716000" cy="1097280"/>
          </a:xfrm>
          <a:prstGeom prst="roundRect">
            <a:avLst>
              <a:gd name="adj" fmla="val 1805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3526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2" dirty="0">
                <a:solidFill>
                  <a:srgbClr val="000000"/>
                </a:solidFill>
                <a:latin typeface="Franklin Gothic Medium" pitchFamily="34" charset="0"/>
              </a:rPr>
              <a:t>Heal-WA</a:t>
            </a:r>
          </a:p>
        </p:txBody>
      </p:sp>
      <p:sp>
        <p:nvSpPr>
          <p:cNvPr id="24" name="AutoShape 882">
            <a:extLst>
              <a:ext uri="{FF2B5EF4-FFF2-40B4-BE49-F238E27FC236}">
                <a16:creationId xmlns:a16="http://schemas.microsoft.com/office/drawing/2014/main" id="{C02681A2-BB32-9C42-826D-F807AFF01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7375" y="13470245"/>
            <a:ext cx="13716000" cy="1097280"/>
          </a:xfrm>
          <a:prstGeom prst="roundRect">
            <a:avLst>
              <a:gd name="adj" fmla="val 1805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3526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2" dirty="0">
                <a:solidFill>
                  <a:srgbClr val="000000"/>
                </a:solidFill>
                <a:latin typeface="Franklin Gothic Medium" pitchFamily="34" charset="0"/>
              </a:rPr>
              <a:t>PLU Inter-Library Loan</a:t>
            </a:r>
          </a:p>
        </p:txBody>
      </p:sp>
      <p:sp>
        <p:nvSpPr>
          <p:cNvPr id="25" name="Rectangle 886">
            <a:extLst>
              <a:ext uri="{FF2B5EF4-FFF2-40B4-BE49-F238E27FC236}">
                <a16:creationId xmlns:a16="http://schemas.microsoft.com/office/drawing/2014/main" id="{C7C258B5-795A-2E43-9E36-E742DB50E5E9}"/>
              </a:ext>
            </a:extLst>
          </p:cNvPr>
          <p:cNvSpPr txBox="1">
            <a:spLocks noChangeArrowheads="1"/>
          </p:cNvSpPr>
          <p:nvPr/>
        </p:nvSpPr>
        <p:spPr>
          <a:xfrm>
            <a:off x="12924356" y="1353640"/>
            <a:ext cx="29031010" cy="44130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B183E"/>
                  </a:outerShdw>
                </a:effectLst>
              </a14:hiddenEffects>
            </a:ext>
          </a:extLst>
        </p:spPr>
        <p:txBody>
          <a:bodyPr vert="horz" wrap="square" lIns="352694" tIns="176347" rIns="352694" bIns="176347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28548187" algn="l"/>
              </a:tabLst>
            </a:pPr>
            <a:r>
              <a:rPr lang="en-US" altLang="en-US" sz="9749" b="1" dirty="0">
                <a:latin typeface="Franklin Gothic Medium" pitchFamily="34" charset="0"/>
              </a:rPr>
              <a:t>Journal Article Acquisition at PLU</a:t>
            </a:r>
          </a:p>
          <a:p>
            <a:pPr algn="r">
              <a:tabLst>
                <a:tab pos="28548187" algn="l"/>
              </a:tabLst>
            </a:pPr>
            <a:r>
              <a:rPr lang="en-US" altLang="en-US" sz="6600" b="1" dirty="0">
                <a:latin typeface="Franklin Gothic Medium" pitchFamily="34" charset="0"/>
              </a:rPr>
              <a:t>A primer on how to get what you need for your Nursing Paper/Project</a:t>
            </a:r>
            <a:endParaRPr lang="en-US" altLang="en-US" sz="6600" dirty="0">
              <a:latin typeface="Franklin Gothic Medium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ED262F7-6484-FF4E-A87E-C0433566D7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758" y="727838"/>
            <a:ext cx="11481576" cy="27815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D7FA50-4F60-9F4B-BC49-6DEB96B9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46" y="13304221"/>
            <a:ext cx="8336449" cy="62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513">
            <a:extLst>
              <a:ext uri="{FF2B5EF4-FFF2-40B4-BE49-F238E27FC236}">
                <a16:creationId xmlns:a16="http://schemas.microsoft.com/office/drawing/2014/main" id="{7537BAD1-15D3-B345-9BA0-0646F4857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71" y="22011701"/>
            <a:ext cx="13715998" cy="804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B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587" tIns="64291" rIns="128587" bIns="64291">
            <a:spAutoFit/>
          </a:bodyPr>
          <a:lstStyle>
            <a:lvl1pPr marL="342900" indent="-3429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133 databases available for review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  <a:hlinkClick r:id="rId12"/>
              </a:rPr>
              <a:t>https://guides.library.plu.edu/az.php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Requires PLU </a:t>
            </a:r>
            <a:r>
              <a:rPr lang="en-US" altLang="en-US" sz="3600" dirty="0" err="1">
                <a:solidFill>
                  <a:srgbClr val="000000"/>
                </a:solidFill>
              </a:rPr>
              <a:t>ePass</a:t>
            </a:r>
            <a:r>
              <a:rPr lang="en-US" altLang="en-US" sz="3600" dirty="0">
                <a:solidFill>
                  <a:srgbClr val="000000"/>
                </a:solidFill>
              </a:rPr>
              <a:t> for access</a:t>
            </a:r>
          </a:p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Databases of Interest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CINAHL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Cochrane Database of Systematic Reviews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ERIC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Medline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ProQuest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00"/>
                </a:solidFill>
              </a:rPr>
              <a:t>PsychArticles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00"/>
                </a:solidFill>
              </a:rPr>
              <a:t>PsychInfo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PubMed</a:t>
            </a:r>
          </a:p>
        </p:txBody>
      </p:sp>
      <p:sp>
        <p:nvSpPr>
          <p:cNvPr id="44" name="Text Box 513">
            <a:extLst>
              <a:ext uri="{FF2B5EF4-FFF2-40B4-BE49-F238E27FC236}">
                <a16:creationId xmlns:a16="http://schemas.microsoft.com/office/drawing/2014/main" id="{AAFA9BE0-2A8D-274C-8805-899B7494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729" y="15095126"/>
            <a:ext cx="13715998" cy="75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B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587" tIns="64291" rIns="128587" bIns="64291">
            <a:spAutoFit/>
          </a:bodyPr>
          <a:lstStyle>
            <a:lvl1pPr marL="342900" indent="-3429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864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PLU has Inter-Library Loan available</a:t>
            </a:r>
            <a:endParaRPr lang="en-US" altLang="en-US" sz="3600" dirty="0">
              <a:solidFill>
                <a:srgbClr val="000000"/>
              </a:solidFill>
              <a:hlinkClick r:id="rId13"/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 err="1">
                <a:solidFill>
                  <a:srgbClr val="000000"/>
                </a:solidFill>
              </a:rPr>
              <a:t>ILLiad</a:t>
            </a:r>
            <a:r>
              <a:rPr lang="en-US" altLang="en-US" sz="3600" dirty="0">
                <a:solidFill>
                  <a:srgbClr val="000000"/>
                </a:solidFill>
              </a:rPr>
              <a:t> Logon Page </a:t>
            </a:r>
            <a:r>
              <a:rPr lang="en-US" altLang="en-US" sz="3600" dirty="0">
                <a:solidFill>
                  <a:srgbClr val="000000"/>
                </a:solidFill>
                <a:hlinkClick r:id="rId14"/>
              </a:rPr>
              <a:t>https://plu.illiad.oclc.org/illiad/logon.html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Additional Facts: </a:t>
            </a:r>
            <a:r>
              <a:rPr lang="en-US" altLang="en-US" sz="3600" dirty="0">
                <a:solidFill>
                  <a:srgbClr val="000000"/>
                </a:solidFill>
                <a:hlinkClick r:id="rId13"/>
              </a:rPr>
              <a:t>https://www.plu.edu/library/interlibrary-loan-faq/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You will need to create an </a:t>
            </a:r>
            <a:r>
              <a:rPr lang="en-US" altLang="en-US" sz="3600" dirty="0" err="1">
                <a:solidFill>
                  <a:srgbClr val="000000"/>
                </a:solidFill>
              </a:rPr>
              <a:t>ILLiad</a:t>
            </a:r>
            <a:r>
              <a:rPr lang="en-US" altLang="en-US" sz="3600" dirty="0">
                <a:solidFill>
                  <a:srgbClr val="000000"/>
                </a:solidFill>
              </a:rPr>
              <a:t> account (this is not your PLU </a:t>
            </a:r>
            <a:r>
              <a:rPr lang="en-US" altLang="en-US" sz="3600" dirty="0" err="1">
                <a:solidFill>
                  <a:srgbClr val="000000"/>
                </a:solidFill>
              </a:rPr>
              <a:t>ePass</a:t>
            </a:r>
            <a:r>
              <a:rPr lang="en-US" altLang="en-US" sz="3600" dirty="0">
                <a:solidFill>
                  <a:srgbClr val="000000"/>
                </a:solidFill>
              </a:rPr>
              <a:t>)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Limits: 15 active requests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Most articles will be delivered electronically to your </a:t>
            </a:r>
            <a:r>
              <a:rPr lang="en-US" altLang="en-US" sz="3600" dirty="0" err="1">
                <a:solidFill>
                  <a:srgbClr val="000000"/>
                </a:solidFill>
              </a:rPr>
              <a:t>ILLiad</a:t>
            </a:r>
            <a:r>
              <a:rPr lang="en-US" altLang="en-US" sz="3600" dirty="0">
                <a:solidFill>
                  <a:srgbClr val="000000"/>
                </a:solidFill>
              </a:rPr>
              <a:t> account or PLU email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When requesting be as descriptive as possible to help with locating the article/journal</a:t>
            </a:r>
          </a:p>
          <a:p>
            <a:pPr marL="742914" lvl="1" indent="-342864" defTabSz="3527453" eaLnBrk="1" fontAlgn="base" hangingPunct="1"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D93BF2-A1DB-914D-AB6A-6E4FC9A983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47375" y="22747801"/>
            <a:ext cx="13715998" cy="733056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0616B1-3D54-DA4C-ADC4-5FE0505FE3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383470" y="6127516"/>
            <a:ext cx="13681755" cy="40965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7643A45-71FA-8441-BD4E-F11EB0778B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6788295" y="5994074"/>
            <a:ext cx="10175582" cy="678372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76D8CC0-BF4C-6142-97B1-25AAB6CE099D}"/>
              </a:ext>
            </a:extLst>
          </p:cNvPr>
          <p:cNvSpPr txBox="1"/>
          <p:nvPr/>
        </p:nvSpPr>
        <p:spPr>
          <a:xfrm>
            <a:off x="16788295" y="12920380"/>
            <a:ext cx="10175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8" tooltip="https://www.picserver.org/highway-signs2/r/research-pap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9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49" name="AutoShape 777">
            <a:extLst>
              <a:ext uri="{FF2B5EF4-FFF2-40B4-BE49-F238E27FC236}">
                <a16:creationId xmlns:a16="http://schemas.microsoft.com/office/drawing/2014/main" id="{764EDE43-033D-6147-B307-4F129A225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0590" y="24853900"/>
            <a:ext cx="13716000" cy="1097280"/>
          </a:xfrm>
          <a:prstGeom prst="roundRect">
            <a:avLst>
              <a:gd name="adj" fmla="val 18056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pPr algn="ctr" defTabSz="35262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2" dirty="0">
                <a:solidFill>
                  <a:srgbClr val="000000"/>
                </a:solidFill>
                <a:latin typeface="Franklin Gothic Medium" pitchFamily="34" charset="0"/>
              </a:rPr>
              <a:t>Questions</a:t>
            </a:r>
          </a:p>
        </p:txBody>
      </p:sp>
      <p:sp>
        <p:nvSpPr>
          <p:cNvPr id="50" name="Text Box 771">
            <a:extLst>
              <a:ext uri="{FF2B5EF4-FFF2-40B4-BE49-F238E27FC236}">
                <a16:creationId xmlns:a16="http://schemas.microsoft.com/office/drawing/2014/main" id="{834C533E-9060-DE42-A05D-EC779BD8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8144" y="26413085"/>
            <a:ext cx="13277081" cy="358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864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Reach out early to ensure you are on-track to complete your project/paper in a timely fashion. If you wait to the last minute you risk not getting your required articles in time.</a:t>
            </a:r>
          </a:p>
          <a:p>
            <a:pPr marL="1085814" lvl="1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Course Faculty</a:t>
            </a:r>
          </a:p>
          <a:p>
            <a:pPr marL="1085814" lvl="1" indent="-342864"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Librarian</a:t>
            </a:r>
          </a:p>
        </p:txBody>
      </p:sp>
      <p:sp>
        <p:nvSpPr>
          <p:cNvPr id="51" name="Text Box 771">
            <a:extLst>
              <a:ext uri="{FF2B5EF4-FFF2-40B4-BE49-F238E27FC236}">
                <a16:creationId xmlns:a16="http://schemas.microsoft.com/office/drawing/2014/main" id="{326D0E4B-A3D3-0E4B-8554-9FDA6542E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8547" y="32228331"/>
            <a:ext cx="4756678" cy="42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3527453" eaLnBrk="1" fontAlgn="base" hangingPunct="1">
              <a:lnSpc>
                <a:spcPct val="120000"/>
              </a:lnSpc>
              <a:spcBef>
                <a:spcPts val="902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</a:rPr>
              <a:t>Prepared by Dr. Jessica Schwinck 2022</a:t>
            </a:r>
          </a:p>
        </p:txBody>
      </p:sp>
    </p:spTree>
    <p:extLst>
      <p:ext uri="{BB962C8B-B14F-4D97-AF65-F5344CB8AC3E}">
        <p14:creationId xmlns:p14="http://schemas.microsoft.com/office/powerpoint/2010/main" val="169771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394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Schwinck</dc:creator>
  <cp:lastModifiedBy>Prigge, Kate L</cp:lastModifiedBy>
  <cp:revision>6</cp:revision>
  <dcterms:created xsi:type="dcterms:W3CDTF">2022-02-17T22:38:09Z</dcterms:created>
  <dcterms:modified xsi:type="dcterms:W3CDTF">2022-04-05T23:02:38Z</dcterms:modified>
</cp:coreProperties>
</file>