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9" r:id="rId3"/>
    <p:sldId id="264" r:id="rId4"/>
    <p:sldId id="263" r:id="rId5"/>
    <p:sldId id="260" r:id="rId6"/>
    <p:sldId id="262" r:id="rId7"/>
    <p:sldId id="261" r:id="rId8"/>
    <p:sldId id="265" r:id="rId9"/>
    <p:sldId id="266" r:id="rId10"/>
    <p:sldId id="26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717"/>
  </p:normalViewPr>
  <p:slideViewPr>
    <p:cSldViewPr snapToGrid="0" snapToObjects="1">
      <p:cViewPr varScale="1">
        <p:scale>
          <a:sx n="85" d="100"/>
          <a:sy n="85" d="100"/>
        </p:scale>
        <p:origin x="105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558703-9DED-614A-A8BF-9AA0FFA45141}" type="datetimeFigureOut">
              <a:rPr lang="en-US" smtClean="0"/>
              <a:t>7/27/20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9398AA-AB27-1147-8422-BCA10653E61B}" type="slidenum">
              <a:rPr lang="en-US" smtClean="0"/>
              <a:t>‹#›</a:t>
            </a:fld>
            <a:endParaRPr lang="en-US"/>
          </a:p>
        </p:txBody>
      </p:sp>
    </p:spTree>
    <p:extLst>
      <p:ext uri="{BB962C8B-B14F-4D97-AF65-F5344CB8AC3E}">
        <p14:creationId xmlns:p14="http://schemas.microsoft.com/office/powerpoint/2010/main" val="12644410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0" name="Google Shape;110;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11" name="Google Shape;111;p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2</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0888267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0" name="Google Shape;110;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kern="1200" dirty="0">
                <a:solidFill>
                  <a:schemeClr val="tx1"/>
                </a:solidFill>
                <a:effectLst/>
                <a:latin typeface="+mn-lt"/>
                <a:ea typeface="+mn-ea"/>
                <a:cs typeface="+mn-cs"/>
              </a:rPr>
              <a:t>No person in the United States shall, on the basis of sex, be excluded from participation in, be denied the benefits of, or be subjected to discrimination under any education program or activity receiving Federal financial assistance.” </a:t>
            </a:r>
            <a:endParaRPr sz="1200" b="0" i="0" u="none" strike="noStrike" cap="none" dirty="0">
              <a:solidFill>
                <a:schemeClr val="dk1"/>
              </a:solidFill>
              <a:latin typeface="Calibri"/>
              <a:ea typeface="Calibri"/>
              <a:cs typeface="Calibri"/>
              <a:sym typeface="Calibri"/>
            </a:endParaRPr>
          </a:p>
        </p:txBody>
      </p:sp>
      <p:sp>
        <p:nvSpPr>
          <p:cNvPr id="111" name="Google Shape;111;p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3</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43013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0" name="Google Shape;110;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11" name="Google Shape;111;p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4</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233111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0" name="Google Shape;110;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11" name="Google Shape;111;p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5</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794437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0" name="Google Shape;110;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11" name="Google Shape;111;p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6</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5933190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0" name="Google Shape;110;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11" name="Google Shape;111;p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7</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7557494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0" name="Google Shape;110;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11" name="Google Shape;111;p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8</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56702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0" name="Google Shape;110;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11" name="Google Shape;111;p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9</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1468333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0" name="Google Shape;110;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11" name="Google Shape;111;p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10</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271312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320FD-D023-8D47-AC2C-5ED266781D6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839059-0903-7D48-B87D-1B3E685B088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1505136-6731-B44F-86D6-9321F5467866}"/>
              </a:ext>
            </a:extLst>
          </p:cNvPr>
          <p:cNvSpPr>
            <a:spLocks noGrp="1"/>
          </p:cNvSpPr>
          <p:nvPr>
            <p:ph type="dt" sz="half" idx="10"/>
          </p:nvPr>
        </p:nvSpPr>
        <p:spPr/>
        <p:txBody>
          <a:bodyPr/>
          <a:lstStyle/>
          <a:p>
            <a:fld id="{019AEDF2-8FBA-9243-AAA7-033B43DA364E}" type="datetimeFigureOut">
              <a:rPr lang="en-US" smtClean="0"/>
              <a:t>7/27/20</a:t>
            </a:fld>
            <a:endParaRPr lang="en-US"/>
          </a:p>
        </p:txBody>
      </p:sp>
      <p:sp>
        <p:nvSpPr>
          <p:cNvPr id="5" name="Footer Placeholder 4">
            <a:extLst>
              <a:ext uri="{FF2B5EF4-FFF2-40B4-BE49-F238E27FC236}">
                <a16:creationId xmlns:a16="http://schemas.microsoft.com/office/drawing/2014/main" id="{F5B14DFE-BBDE-D243-86C8-4A568AADDC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9F0A96-4C30-464C-BD54-958BBE26FE2A}"/>
              </a:ext>
            </a:extLst>
          </p:cNvPr>
          <p:cNvSpPr>
            <a:spLocks noGrp="1"/>
          </p:cNvSpPr>
          <p:nvPr>
            <p:ph type="sldNum" sz="quarter" idx="12"/>
          </p:nvPr>
        </p:nvSpPr>
        <p:spPr/>
        <p:txBody>
          <a:bodyPr/>
          <a:lstStyle/>
          <a:p>
            <a:fld id="{87095F58-4E1B-3F48-AA62-F0FBEE937CDB}" type="slidenum">
              <a:rPr lang="en-US" smtClean="0"/>
              <a:t>‹#›</a:t>
            </a:fld>
            <a:endParaRPr lang="en-US"/>
          </a:p>
        </p:txBody>
      </p:sp>
    </p:spTree>
    <p:extLst>
      <p:ext uri="{BB962C8B-B14F-4D97-AF65-F5344CB8AC3E}">
        <p14:creationId xmlns:p14="http://schemas.microsoft.com/office/powerpoint/2010/main" val="6035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C090B-1E4B-674E-BA7A-09DE667A28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0C5B3B-A155-6C45-9B2D-CA53AA1D5D1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85C658-4D9E-A648-9D1E-0A59A9F21CF1}"/>
              </a:ext>
            </a:extLst>
          </p:cNvPr>
          <p:cNvSpPr>
            <a:spLocks noGrp="1"/>
          </p:cNvSpPr>
          <p:nvPr>
            <p:ph type="dt" sz="half" idx="10"/>
          </p:nvPr>
        </p:nvSpPr>
        <p:spPr/>
        <p:txBody>
          <a:bodyPr/>
          <a:lstStyle/>
          <a:p>
            <a:fld id="{019AEDF2-8FBA-9243-AAA7-033B43DA364E}" type="datetimeFigureOut">
              <a:rPr lang="en-US" smtClean="0"/>
              <a:t>7/27/20</a:t>
            </a:fld>
            <a:endParaRPr lang="en-US"/>
          </a:p>
        </p:txBody>
      </p:sp>
      <p:sp>
        <p:nvSpPr>
          <p:cNvPr id="5" name="Footer Placeholder 4">
            <a:extLst>
              <a:ext uri="{FF2B5EF4-FFF2-40B4-BE49-F238E27FC236}">
                <a16:creationId xmlns:a16="http://schemas.microsoft.com/office/drawing/2014/main" id="{985CBF4E-DF9B-8243-99FB-58EA2541D1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0E231A-53E5-D94B-A6DE-BE23B71D0DE0}"/>
              </a:ext>
            </a:extLst>
          </p:cNvPr>
          <p:cNvSpPr>
            <a:spLocks noGrp="1"/>
          </p:cNvSpPr>
          <p:nvPr>
            <p:ph type="sldNum" sz="quarter" idx="12"/>
          </p:nvPr>
        </p:nvSpPr>
        <p:spPr/>
        <p:txBody>
          <a:bodyPr/>
          <a:lstStyle/>
          <a:p>
            <a:fld id="{87095F58-4E1B-3F48-AA62-F0FBEE937CDB}" type="slidenum">
              <a:rPr lang="en-US" smtClean="0"/>
              <a:t>‹#›</a:t>
            </a:fld>
            <a:endParaRPr lang="en-US"/>
          </a:p>
        </p:txBody>
      </p:sp>
    </p:spTree>
    <p:extLst>
      <p:ext uri="{BB962C8B-B14F-4D97-AF65-F5344CB8AC3E}">
        <p14:creationId xmlns:p14="http://schemas.microsoft.com/office/powerpoint/2010/main" val="3744758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675AA8-4EB5-B94D-BF1F-C1E5156EB21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7BC71D2-8B8C-F84B-916E-8B5E0E9CA4C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FB8B45-D515-DA4A-AE1B-5C36488B0628}"/>
              </a:ext>
            </a:extLst>
          </p:cNvPr>
          <p:cNvSpPr>
            <a:spLocks noGrp="1"/>
          </p:cNvSpPr>
          <p:nvPr>
            <p:ph type="dt" sz="half" idx="10"/>
          </p:nvPr>
        </p:nvSpPr>
        <p:spPr/>
        <p:txBody>
          <a:bodyPr/>
          <a:lstStyle/>
          <a:p>
            <a:fld id="{019AEDF2-8FBA-9243-AAA7-033B43DA364E}" type="datetimeFigureOut">
              <a:rPr lang="en-US" smtClean="0"/>
              <a:t>7/27/20</a:t>
            </a:fld>
            <a:endParaRPr lang="en-US"/>
          </a:p>
        </p:txBody>
      </p:sp>
      <p:sp>
        <p:nvSpPr>
          <p:cNvPr id="5" name="Footer Placeholder 4">
            <a:extLst>
              <a:ext uri="{FF2B5EF4-FFF2-40B4-BE49-F238E27FC236}">
                <a16:creationId xmlns:a16="http://schemas.microsoft.com/office/drawing/2014/main" id="{C17D65EB-0213-FD43-B496-C667841096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860276-03A7-9B42-B4F1-34254F6752E8}"/>
              </a:ext>
            </a:extLst>
          </p:cNvPr>
          <p:cNvSpPr>
            <a:spLocks noGrp="1"/>
          </p:cNvSpPr>
          <p:nvPr>
            <p:ph type="sldNum" sz="quarter" idx="12"/>
          </p:nvPr>
        </p:nvSpPr>
        <p:spPr/>
        <p:txBody>
          <a:bodyPr/>
          <a:lstStyle/>
          <a:p>
            <a:fld id="{87095F58-4E1B-3F48-AA62-F0FBEE937CDB}" type="slidenum">
              <a:rPr lang="en-US" smtClean="0"/>
              <a:t>‹#›</a:t>
            </a:fld>
            <a:endParaRPr lang="en-US"/>
          </a:p>
        </p:txBody>
      </p:sp>
    </p:spTree>
    <p:extLst>
      <p:ext uri="{BB962C8B-B14F-4D97-AF65-F5344CB8AC3E}">
        <p14:creationId xmlns:p14="http://schemas.microsoft.com/office/powerpoint/2010/main" val="2113645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760DD-D189-C641-88AD-AE8C24449A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6A08EC-18A0-524E-9AA3-53E62E87B7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996747-65A0-A744-8F53-526D19AD5853}"/>
              </a:ext>
            </a:extLst>
          </p:cNvPr>
          <p:cNvSpPr>
            <a:spLocks noGrp="1"/>
          </p:cNvSpPr>
          <p:nvPr>
            <p:ph type="dt" sz="half" idx="10"/>
          </p:nvPr>
        </p:nvSpPr>
        <p:spPr/>
        <p:txBody>
          <a:bodyPr/>
          <a:lstStyle/>
          <a:p>
            <a:fld id="{019AEDF2-8FBA-9243-AAA7-033B43DA364E}" type="datetimeFigureOut">
              <a:rPr lang="en-US" smtClean="0"/>
              <a:t>7/27/20</a:t>
            </a:fld>
            <a:endParaRPr lang="en-US"/>
          </a:p>
        </p:txBody>
      </p:sp>
      <p:sp>
        <p:nvSpPr>
          <p:cNvPr id="5" name="Footer Placeholder 4">
            <a:extLst>
              <a:ext uri="{FF2B5EF4-FFF2-40B4-BE49-F238E27FC236}">
                <a16:creationId xmlns:a16="http://schemas.microsoft.com/office/drawing/2014/main" id="{9A43B9ED-0DC2-A34B-9088-DAE8ACCF9A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146CD3-6CE4-B04B-A0D5-D45DA531EB0A}"/>
              </a:ext>
            </a:extLst>
          </p:cNvPr>
          <p:cNvSpPr>
            <a:spLocks noGrp="1"/>
          </p:cNvSpPr>
          <p:nvPr>
            <p:ph type="sldNum" sz="quarter" idx="12"/>
          </p:nvPr>
        </p:nvSpPr>
        <p:spPr/>
        <p:txBody>
          <a:bodyPr/>
          <a:lstStyle/>
          <a:p>
            <a:fld id="{87095F58-4E1B-3F48-AA62-F0FBEE937CDB}" type="slidenum">
              <a:rPr lang="en-US" smtClean="0"/>
              <a:t>‹#›</a:t>
            </a:fld>
            <a:endParaRPr lang="en-US"/>
          </a:p>
        </p:txBody>
      </p:sp>
    </p:spTree>
    <p:extLst>
      <p:ext uri="{BB962C8B-B14F-4D97-AF65-F5344CB8AC3E}">
        <p14:creationId xmlns:p14="http://schemas.microsoft.com/office/powerpoint/2010/main" val="943708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9C20F-4CC7-E444-A103-C019416DA10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0047B36-DE5C-C448-AB0F-85BF43D1675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51310F-3CD4-7D4E-936D-4434BB6AF5AA}"/>
              </a:ext>
            </a:extLst>
          </p:cNvPr>
          <p:cNvSpPr>
            <a:spLocks noGrp="1"/>
          </p:cNvSpPr>
          <p:nvPr>
            <p:ph type="dt" sz="half" idx="10"/>
          </p:nvPr>
        </p:nvSpPr>
        <p:spPr/>
        <p:txBody>
          <a:bodyPr/>
          <a:lstStyle/>
          <a:p>
            <a:fld id="{019AEDF2-8FBA-9243-AAA7-033B43DA364E}" type="datetimeFigureOut">
              <a:rPr lang="en-US" smtClean="0"/>
              <a:t>7/27/20</a:t>
            </a:fld>
            <a:endParaRPr lang="en-US"/>
          </a:p>
        </p:txBody>
      </p:sp>
      <p:sp>
        <p:nvSpPr>
          <p:cNvPr id="5" name="Footer Placeholder 4">
            <a:extLst>
              <a:ext uri="{FF2B5EF4-FFF2-40B4-BE49-F238E27FC236}">
                <a16:creationId xmlns:a16="http://schemas.microsoft.com/office/drawing/2014/main" id="{28B7583D-4EBB-474B-B6A8-299C0F7D1A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38D9FA-D6D2-DE47-B349-0A4DF46F6748}"/>
              </a:ext>
            </a:extLst>
          </p:cNvPr>
          <p:cNvSpPr>
            <a:spLocks noGrp="1"/>
          </p:cNvSpPr>
          <p:nvPr>
            <p:ph type="sldNum" sz="quarter" idx="12"/>
          </p:nvPr>
        </p:nvSpPr>
        <p:spPr/>
        <p:txBody>
          <a:bodyPr/>
          <a:lstStyle/>
          <a:p>
            <a:fld id="{87095F58-4E1B-3F48-AA62-F0FBEE937CDB}" type="slidenum">
              <a:rPr lang="en-US" smtClean="0"/>
              <a:t>‹#›</a:t>
            </a:fld>
            <a:endParaRPr lang="en-US"/>
          </a:p>
        </p:txBody>
      </p:sp>
    </p:spTree>
    <p:extLst>
      <p:ext uri="{BB962C8B-B14F-4D97-AF65-F5344CB8AC3E}">
        <p14:creationId xmlns:p14="http://schemas.microsoft.com/office/powerpoint/2010/main" val="3241509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443D2-7682-6145-9853-B0ADEF8767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E72B20-F82B-AE40-91E1-D5FC29A96B1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72DA8E6-79FE-1444-A848-CE9633704BC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5C0FBA3-C525-CF42-9B11-0AE725D4B275}"/>
              </a:ext>
            </a:extLst>
          </p:cNvPr>
          <p:cNvSpPr>
            <a:spLocks noGrp="1"/>
          </p:cNvSpPr>
          <p:nvPr>
            <p:ph type="dt" sz="half" idx="10"/>
          </p:nvPr>
        </p:nvSpPr>
        <p:spPr/>
        <p:txBody>
          <a:bodyPr/>
          <a:lstStyle/>
          <a:p>
            <a:fld id="{019AEDF2-8FBA-9243-AAA7-033B43DA364E}" type="datetimeFigureOut">
              <a:rPr lang="en-US" smtClean="0"/>
              <a:t>7/27/20</a:t>
            </a:fld>
            <a:endParaRPr lang="en-US"/>
          </a:p>
        </p:txBody>
      </p:sp>
      <p:sp>
        <p:nvSpPr>
          <p:cNvPr id="6" name="Footer Placeholder 5">
            <a:extLst>
              <a:ext uri="{FF2B5EF4-FFF2-40B4-BE49-F238E27FC236}">
                <a16:creationId xmlns:a16="http://schemas.microsoft.com/office/drawing/2014/main" id="{722CAE23-55E4-EB42-A1BA-C9A181EAA4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AAA3A20-7543-6A4C-8DD2-C4F8958C12ED}"/>
              </a:ext>
            </a:extLst>
          </p:cNvPr>
          <p:cNvSpPr>
            <a:spLocks noGrp="1"/>
          </p:cNvSpPr>
          <p:nvPr>
            <p:ph type="sldNum" sz="quarter" idx="12"/>
          </p:nvPr>
        </p:nvSpPr>
        <p:spPr/>
        <p:txBody>
          <a:bodyPr/>
          <a:lstStyle/>
          <a:p>
            <a:fld id="{87095F58-4E1B-3F48-AA62-F0FBEE937CDB}" type="slidenum">
              <a:rPr lang="en-US" smtClean="0"/>
              <a:t>‹#›</a:t>
            </a:fld>
            <a:endParaRPr lang="en-US"/>
          </a:p>
        </p:txBody>
      </p:sp>
    </p:spTree>
    <p:extLst>
      <p:ext uri="{BB962C8B-B14F-4D97-AF65-F5344CB8AC3E}">
        <p14:creationId xmlns:p14="http://schemas.microsoft.com/office/powerpoint/2010/main" val="595327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D93D4-9ED7-DB47-B6F4-92F4D69C0A9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C709292-D3DE-674F-A8E7-4EFE6619B7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2C60796-D48D-F547-B46A-C4AE601249A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7EAF9B9-259A-F74C-9D61-6FAF9B0AC5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1E85406-F39F-B44B-8889-47F99A7BBD7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AD6E377-F320-1648-80CC-BF90CC3F9334}"/>
              </a:ext>
            </a:extLst>
          </p:cNvPr>
          <p:cNvSpPr>
            <a:spLocks noGrp="1"/>
          </p:cNvSpPr>
          <p:nvPr>
            <p:ph type="dt" sz="half" idx="10"/>
          </p:nvPr>
        </p:nvSpPr>
        <p:spPr/>
        <p:txBody>
          <a:bodyPr/>
          <a:lstStyle/>
          <a:p>
            <a:fld id="{019AEDF2-8FBA-9243-AAA7-033B43DA364E}" type="datetimeFigureOut">
              <a:rPr lang="en-US" smtClean="0"/>
              <a:t>7/27/20</a:t>
            </a:fld>
            <a:endParaRPr lang="en-US"/>
          </a:p>
        </p:txBody>
      </p:sp>
      <p:sp>
        <p:nvSpPr>
          <p:cNvPr id="8" name="Footer Placeholder 7">
            <a:extLst>
              <a:ext uri="{FF2B5EF4-FFF2-40B4-BE49-F238E27FC236}">
                <a16:creationId xmlns:a16="http://schemas.microsoft.com/office/drawing/2014/main" id="{D2047B5E-85B3-E04A-85F3-97F93671FD9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41719BF-C53D-594D-9955-BCE889D38BED}"/>
              </a:ext>
            </a:extLst>
          </p:cNvPr>
          <p:cNvSpPr>
            <a:spLocks noGrp="1"/>
          </p:cNvSpPr>
          <p:nvPr>
            <p:ph type="sldNum" sz="quarter" idx="12"/>
          </p:nvPr>
        </p:nvSpPr>
        <p:spPr/>
        <p:txBody>
          <a:bodyPr/>
          <a:lstStyle/>
          <a:p>
            <a:fld id="{87095F58-4E1B-3F48-AA62-F0FBEE937CDB}" type="slidenum">
              <a:rPr lang="en-US" smtClean="0"/>
              <a:t>‹#›</a:t>
            </a:fld>
            <a:endParaRPr lang="en-US"/>
          </a:p>
        </p:txBody>
      </p:sp>
    </p:spTree>
    <p:extLst>
      <p:ext uri="{BB962C8B-B14F-4D97-AF65-F5344CB8AC3E}">
        <p14:creationId xmlns:p14="http://schemas.microsoft.com/office/powerpoint/2010/main" val="2236621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DE2CC-CE7A-2741-AC01-F658E7A18AD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666B2F9-F533-B94C-B8B9-57463D964F3C}"/>
              </a:ext>
            </a:extLst>
          </p:cNvPr>
          <p:cNvSpPr>
            <a:spLocks noGrp="1"/>
          </p:cNvSpPr>
          <p:nvPr>
            <p:ph type="dt" sz="half" idx="10"/>
          </p:nvPr>
        </p:nvSpPr>
        <p:spPr/>
        <p:txBody>
          <a:bodyPr/>
          <a:lstStyle/>
          <a:p>
            <a:fld id="{019AEDF2-8FBA-9243-AAA7-033B43DA364E}" type="datetimeFigureOut">
              <a:rPr lang="en-US" smtClean="0"/>
              <a:t>7/27/20</a:t>
            </a:fld>
            <a:endParaRPr lang="en-US"/>
          </a:p>
        </p:txBody>
      </p:sp>
      <p:sp>
        <p:nvSpPr>
          <p:cNvPr id="4" name="Footer Placeholder 3">
            <a:extLst>
              <a:ext uri="{FF2B5EF4-FFF2-40B4-BE49-F238E27FC236}">
                <a16:creationId xmlns:a16="http://schemas.microsoft.com/office/drawing/2014/main" id="{9A486A56-52A8-9C49-A012-147875C334F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CFB41D6-AD1D-9546-A026-1CDAB8B6F690}"/>
              </a:ext>
            </a:extLst>
          </p:cNvPr>
          <p:cNvSpPr>
            <a:spLocks noGrp="1"/>
          </p:cNvSpPr>
          <p:nvPr>
            <p:ph type="sldNum" sz="quarter" idx="12"/>
          </p:nvPr>
        </p:nvSpPr>
        <p:spPr/>
        <p:txBody>
          <a:bodyPr/>
          <a:lstStyle/>
          <a:p>
            <a:fld id="{87095F58-4E1B-3F48-AA62-F0FBEE937CDB}" type="slidenum">
              <a:rPr lang="en-US" smtClean="0"/>
              <a:t>‹#›</a:t>
            </a:fld>
            <a:endParaRPr lang="en-US"/>
          </a:p>
        </p:txBody>
      </p:sp>
    </p:spTree>
    <p:extLst>
      <p:ext uri="{BB962C8B-B14F-4D97-AF65-F5344CB8AC3E}">
        <p14:creationId xmlns:p14="http://schemas.microsoft.com/office/powerpoint/2010/main" val="2151668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FE83DEC-75F5-D24D-AA33-27A38100DDA8}"/>
              </a:ext>
            </a:extLst>
          </p:cNvPr>
          <p:cNvSpPr>
            <a:spLocks noGrp="1"/>
          </p:cNvSpPr>
          <p:nvPr>
            <p:ph type="dt" sz="half" idx="10"/>
          </p:nvPr>
        </p:nvSpPr>
        <p:spPr/>
        <p:txBody>
          <a:bodyPr/>
          <a:lstStyle/>
          <a:p>
            <a:fld id="{019AEDF2-8FBA-9243-AAA7-033B43DA364E}" type="datetimeFigureOut">
              <a:rPr lang="en-US" smtClean="0"/>
              <a:t>7/27/20</a:t>
            </a:fld>
            <a:endParaRPr lang="en-US"/>
          </a:p>
        </p:txBody>
      </p:sp>
      <p:sp>
        <p:nvSpPr>
          <p:cNvPr id="3" name="Footer Placeholder 2">
            <a:extLst>
              <a:ext uri="{FF2B5EF4-FFF2-40B4-BE49-F238E27FC236}">
                <a16:creationId xmlns:a16="http://schemas.microsoft.com/office/drawing/2014/main" id="{D2465D56-47D5-8442-80CB-5212F414667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8202FF3-56E2-7145-960A-8DBA8ED11B96}"/>
              </a:ext>
            </a:extLst>
          </p:cNvPr>
          <p:cNvSpPr>
            <a:spLocks noGrp="1"/>
          </p:cNvSpPr>
          <p:nvPr>
            <p:ph type="sldNum" sz="quarter" idx="12"/>
          </p:nvPr>
        </p:nvSpPr>
        <p:spPr/>
        <p:txBody>
          <a:bodyPr/>
          <a:lstStyle/>
          <a:p>
            <a:fld id="{87095F58-4E1B-3F48-AA62-F0FBEE937CDB}" type="slidenum">
              <a:rPr lang="en-US" smtClean="0"/>
              <a:t>‹#›</a:t>
            </a:fld>
            <a:endParaRPr lang="en-US"/>
          </a:p>
        </p:txBody>
      </p:sp>
    </p:spTree>
    <p:extLst>
      <p:ext uri="{BB962C8B-B14F-4D97-AF65-F5344CB8AC3E}">
        <p14:creationId xmlns:p14="http://schemas.microsoft.com/office/powerpoint/2010/main" val="728138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4CD36-7635-204F-85BD-3B67F1771A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81BDFE7-E361-F647-8508-DCAA54B009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56E434E-0C85-6D40-8654-009B4B5D35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84018E-A497-8F4B-84C8-0B6490AC0FEE}"/>
              </a:ext>
            </a:extLst>
          </p:cNvPr>
          <p:cNvSpPr>
            <a:spLocks noGrp="1"/>
          </p:cNvSpPr>
          <p:nvPr>
            <p:ph type="dt" sz="half" idx="10"/>
          </p:nvPr>
        </p:nvSpPr>
        <p:spPr/>
        <p:txBody>
          <a:bodyPr/>
          <a:lstStyle/>
          <a:p>
            <a:fld id="{019AEDF2-8FBA-9243-AAA7-033B43DA364E}" type="datetimeFigureOut">
              <a:rPr lang="en-US" smtClean="0"/>
              <a:t>7/27/20</a:t>
            </a:fld>
            <a:endParaRPr lang="en-US"/>
          </a:p>
        </p:txBody>
      </p:sp>
      <p:sp>
        <p:nvSpPr>
          <p:cNvPr id="6" name="Footer Placeholder 5">
            <a:extLst>
              <a:ext uri="{FF2B5EF4-FFF2-40B4-BE49-F238E27FC236}">
                <a16:creationId xmlns:a16="http://schemas.microsoft.com/office/drawing/2014/main" id="{E9FAE90F-1B09-6046-AA1F-70787A36F1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4F3798-29AD-5642-9B48-27AE4B0CECA0}"/>
              </a:ext>
            </a:extLst>
          </p:cNvPr>
          <p:cNvSpPr>
            <a:spLocks noGrp="1"/>
          </p:cNvSpPr>
          <p:nvPr>
            <p:ph type="sldNum" sz="quarter" idx="12"/>
          </p:nvPr>
        </p:nvSpPr>
        <p:spPr/>
        <p:txBody>
          <a:bodyPr/>
          <a:lstStyle/>
          <a:p>
            <a:fld id="{87095F58-4E1B-3F48-AA62-F0FBEE937CDB}" type="slidenum">
              <a:rPr lang="en-US" smtClean="0"/>
              <a:t>‹#›</a:t>
            </a:fld>
            <a:endParaRPr lang="en-US"/>
          </a:p>
        </p:txBody>
      </p:sp>
    </p:spTree>
    <p:extLst>
      <p:ext uri="{BB962C8B-B14F-4D97-AF65-F5344CB8AC3E}">
        <p14:creationId xmlns:p14="http://schemas.microsoft.com/office/powerpoint/2010/main" val="1400380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91E38-3226-3B4D-9394-3637E5DD7A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47C5D41-BE6D-774E-8AA8-CBDD21F225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6BE7DF0-91F6-7542-A380-292AE2FC28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1CE661-A231-AF48-9860-409BBF380397}"/>
              </a:ext>
            </a:extLst>
          </p:cNvPr>
          <p:cNvSpPr>
            <a:spLocks noGrp="1"/>
          </p:cNvSpPr>
          <p:nvPr>
            <p:ph type="dt" sz="half" idx="10"/>
          </p:nvPr>
        </p:nvSpPr>
        <p:spPr/>
        <p:txBody>
          <a:bodyPr/>
          <a:lstStyle/>
          <a:p>
            <a:fld id="{019AEDF2-8FBA-9243-AAA7-033B43DA364E}" type="datetimeFigureOut">
              <a:rPr lang="en-US" smtClean="0"/>
              <a:t>7/27/20</a:t>
            </a:fld>
            <a:endParaRPr lang="en-US"/>
          </a:p>
        </p:txBody>
      </p:sp>
      <p:sp>
        <p:nvSpPr>
          <p:cNvPr id="6" name="Footer Placeholder 5">
            <a:extLst>
              <a:ext uri="{FF2B5EF4-FFF2-40B4-BE49-F238E27FC236}">
                <a16:creationId xmlns:a16="http://schemas.microsoft.com/office/drawing/2014/main" id="{ABEE6506-B0BA-334C-9FD0-D4754C5206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6A0BCE-1793-EE4A-A8E3-6678AF935465}"/>
              </a:ext>
            </a:extLst>
          </p:cNvPr>
          <p:cNvSpPr>
            <a:spLocks noGrp="1"/>
          </p:cNvSpPr>
          <p:nvPr>
            <p:ph type="sldNum" sz="quarter" idx="12"/>
          </p:nvPr>
        </p:nvSpPr>
        <p:spPr/>
        <p:txBody>
          <a:bodyPr/>
          <a:lstStyle/>
          <a:p>
            <a:fld id="{87095F58-4E1B-3F48-AA62-F0FBEE937CDB}" type="slidenum">
              <a:rPr lang="en-US" smtClean="0"/>
              <a:t>‹#›</a:t>
            </a:fld>
            <a:endParaRPr lang="en-US"/>
          </a:p>
        </p:txBody>
      </p:sp>
    </p:spTree>
    <p:extLst>
      <p:ext uri="{BB962C8B-B14F-4D97-AF65-F5344CB8AC3E}">
        <p14:creationId xmlns:p14="http://schemas.microsoft.com/office/powerpoint/2010/main" val="2009382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8C021C2-81CC-524D-ADC6-3C70102EA6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816A5-A145-2044-A459-ADBCFF91372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438BC2-1C85-B94C-9B89-0EAE477EAE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9AEDF2-8FBA-9243-AAA7-033B43DA364E}" type="datetimeFigureOut">
              <a:rPr lang="en-US" smtClean="0"/>
              <a:t>7/27/20</a:t>
            </a:fld>
            <a:endParaRPr lang="en-US"/>
          </a:p>
        </p:txBody>
      </p:sp>
      <p:sp>
        <p:nvSpPr>
          <p:cNvPr id="5" name="Footer Placeholder 4">
            <a:extLst>
              <a:ext uri="{FF2B5EF4-FFF2-40B4-BE49-F238E27FC236}">
                <a16:creationId xmlns:a16="http://schemas.microsoft.com/office/drawing/2014/main" id="{96314234-53D4-5E41-A0D0-ADFDA09A96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244F4FB-8FF0-5741-9EA9-38F719EBDA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095F58-4E1B-3F48-AA62-F0FBEE937CDB}" type="slidenum">
              <a:rPr lang="en-US" smtClean="0"/>
              <a:t>‹#›</a:t>
            </a:fld>
            <a:endParaRPr lang="en-US"/>
          </a:p>
        </p:txBody>
      </p:sp>
    </p:spTree>
    <p:extLst>
      <p:ext uri="{BB962C8B-B14F-4D97-AF65-F5344CB8AC3E}">
        <p14:creationId xmlns:p14="http://schemas.microsoft.com/office/powerpoint/2010/main" val="26823575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6ED90-0687-5147-B632-45662D9ED614}"/>
              </a:ext>
            </a:extLst>
          </p:cNvPr>
          <p:cNvSpPr>
            <a:spLocks noGrp="1"/>
          </p:cNvSpPr>
          <p:nvPr>
            <p:ph type="ctrTitle"/>
          </p:nvPr>
        </p:nvSpPr>
        <p:spPr/>
        <p:txBody>
          <a:bodyPr/>
          <a:lstStyle/>
          <a:p>
            <a:r>
              <a:rPr lang="en-US" dirty="0"/>
              <a:t>PLU: Title IX and Changing Context</a:t>
            </a:r>
          </a:p>
        </p:txBody>
      </p:sp>
      <p:sp>
        <p:nvSpPr>
          <p:cNvPr id="3" name="Subtitle 2">
            <a:extLst>
              <a:ext uri="{FF2B5EF4-FFF2-40B4-BE49-F238E27FC236}">
                <a16:creationId xmlns:a16="http://schemas.microsoft.com/office/drawing/2014/main" id="{283F0801-9CF7-7947-A716-D4472CEFE3BA}"/>
              </a:ext>
            </a:extLst>
          </p:cNvPr>
          <p:cNvSpPr>
            <a:spLocks noGrp="1"/>
          </p:cNvSpPr>
          <p:nvPr>
            <p:ph type="subTitle" idx="1"/>
          </p:nvPr>
        </p:nvSpPr>
        <p:spPr/>
        <p:txBody>
          <a:bodyPr/>
          <a:lstStyle/>
          <a:p>
            <a:r>
              <a:rPr lang="en-US" dirty="0"/>
              <a:t>Title IX Team Training</a:t>
            </a:r>
          </a:p>
          <a:p>
            <a:r>
              <a:rPr lang="en-US" dirty="0"/>
              <a:t>July 29-30, 2020</a:t>
            </a:r>
          </a:p>
        </p:txBody>
      </p:sp>
    </p:spTree>
    <p:extLst>
      <p:ext uri="{BB962C8B-B14F-4D97-AF65-F5344CB8AC3E}">
        <p14:creationId xmlns:p14="http://schemas.microsoft.com/office/powerpoint/2010/main" val="37497174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16"/>
          <p:cNvSpPr txBox="1">
            <a:spLocks noGrp="1"/>
          </p:cNvSpPr>
          <p:nvPr>
            <p:ph type="title"/>
          </p:nvPr>
        </p:nvSpPr>
        <p:spPr>
          <a:xfrm>
            <a:off x="2953264" y="274638"/>
            <a:ext cx="8362436" cy="1325880"/>
          </a:xfrm>
          <a:prstGeom prst="rect">
            <a:avLst/>
          </a:prstGeom>
          <a:noFill/>
          <a:ln>
            <a:noFill/>
          </a:ln>
        </p:spPr>
        <p:txBody>
          <a:bodyPr spcFirstLastPara="1" vert="horz" wrap="square" lIns="91425" tIns="45700" rIns="91425" bIns="45700" rtlCol="0" anchor="ctr" anchorCtr="0">
            <a:noAutofit/>
          </a:bodyPr>
          <a:lstStyle/>
          <a:p>
            <a:pPr algn="ctr">
              <a:spcBef>
                <a:spcPts val="0"/>
              </a:spcBef>
              <a:buClr>
                <a:schemeClr val="dk1"/>
              </a:buClr>
              <a:buSzPts val="4400"/>
            </a:pPr>
            <a:r>
              <a:rPr lang="en-US" sz="3600" dirty="0">
                <a:solidFill>
                  <a:schemeClr val="dk1"/>
                </a:solidFill>
                <a:latin typeface="Calibri"/>
                <a:ea typeface="Calibri"/>
                <a:cs typeface="Calibri"/>
                <a:sym typeface="Calibri"/>
              </a:rPr>
              <a:t>Your observations?</a:t>
            </a:r>
            <a:br>
              <a:rPr lang="en-US" sz="3600" dirty="0">
                <a:solidFill>
                  <a:schemeClr val="dk1"/>
                </a:solidFill>
                <a:latin typeface="Calibri"/>
                <a:ea typeface="Calibri"/>
                <a:cs typeface="Calibri"/>
                <a:sym typeface="Calibri"/>
              </a:rPr>
            </a:br>
            <a:endParaRPr sz="3600" dirty="0">
              <a:solidFill>
                <a:schemeClr val="dk1"/>
              </a:solidFill>
              <a:latin typeface="Calibri"/>
              <a:ea typeface="Calibri"/>
              <a:cs typeface="Calibri"/>
              <a:sym typeface="Calibri"/>
            </a:endParaRPr>
          </a:p>
        </p:txBody>
      </p:sp>
      <p:pic>
        <p:nvPicPr>
          <p:cNvPr id="114" name="Google Shape;114;p16" descr="PLU logo - corner.jpg"/>
          <p:cNvPicPr preferRelativeResize="0"/>
          <p:nvPr/>
        </p:nvPicPr>
        <p:blipFill rotWithShape="1">
          <a:blip r:embed="rId3">
            <a:alphaModFix/>
          </a:blip>
          <a:srcRect/>
          <a:stretch/>
        </p:blipFill>
        <p:spPr>
          <a:xfrm>
            <a:off x="1821402" y="274638"/>
            <a:ext cx="1348904" cy="1325880"/>
          </a:xfrm>
          <a:prstGeom prst="rect">
            <a:avLst/>
          </a:prstGeom>
          <a:noFill/>
          <a:ln>
            <a:noFill/>
          </a:ln>
        </p:spPr>
      </p:pic>
      <p:sp>
        <p:nvSpPr>
          <p:cNvPr id="115" name="Google Shape;115;p16"/>
          <p:cNvSpPr txBox="1">
            <a:spLocks noGrp="1"/>
          </p:cNvSpPr>
          <p:nvPr>
            <p:ph type="body" idx="1"/>
          </p:nvPr>
        </p:nvSpPr>
        <p:spPr>
          <a:xfrm>
            <a:off x="1981200" y="1457325"/>
            <a:ext cx="8229600" cy="4668839"/>
          </a:xfrm>
          <a:prstGeom prst="rect">
            <a:avLst/>
          </a:prstGeom>
          <a:noFill/>
          <a:ln>
            <a:noFill/>
          </a:ln>
        </p:spPr>
        <p:txBody>
          <a:bodyPr spcFirstLastPara="1" vert="horz" wrap="square" lIns="91425" tIns="45700" rIns="91425" bIns="45700" rtlCol="0" anchor="t" anchorCtr="0">
            <a:noAutofit/>
          </a:bodyPr>
          <a:lstStyle/>
          <a:p>
            <a:pPr marL="342900" indent="-342900">
              <a:spcBef>
                <a:spcPts val="0"/>
              </a:spcBef>
              <a:buClr>
                <a:schemeClr val="dk1"/>
              </a:buClr>
              <a:buSzPts val="2960"/>
              <a:buFont typeface="Arial"/>
              <a:buChar char="•"/>
            </a:pPr>
            <a:endParaRPr sz="216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85959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16"/>
          <p:cNvSpPr txBox="1">
            <a:spLocks noGrp="1"/>
          </p:cNvSpPr>
          <p:nvPr>
            <p:ph type="title"/>
          </p:nvPr>
        </p:nvSpPr>
        <p:spPr>
          <a:xfrm>
            <a:off x="2953264" y="274638"/>
            <a:ext cx="7257535" cy="1072248"/>
          </a:xfrm>
          <a:prstGeom prst="rect">
            <a:avLst/>
          </a:prstGeom>
          <a:noFill/>
          <a:ln>
            <a:noFill/>
          </a:ln>
        </p:spPr>
        <p:txBody>
          <a:bodyPr spcFirstLastPara="1" vert="horz" wrap="square" lIns="91425" tIns="45700" rIns="91425" bIns="45700" rtlCol="0" anchor="ctr" anchorCtr="0">
            <a:noAutofit/>
          </a:bodyPr>
          <a:lstStyle/>
          <a:p>
            <a:pPr algn="ctr">
              <a:spcBef>
                <a:spcPts val="0"/>
              </a:spcBef>
              <a:buClr>
                <a:schemeClr val="dk1"/>
              </a:buClr>
              <a:buSzPts val="4400"/>
            </a:pPr>
            <a:r>
              <a:rPr lang="en-US" sz="4000" dirty="0">
                <a:solidFill>
                  <a:schemeClr val="dk1"/>
                </a:solidFill>
                <a:latin typeface="Calibri"/>
                <a:ea typeface="Calibri"/>
                <a:cs typeface="Calibri"/>
                <a:sym typeface="Calibri"/>
              </a:rPr>
              <a:t>Context is composed of history interacting with the present day</a:t>
            </a:r>
            <a:endParaRPr sz="4000" dirty="0">
              <a:solidFill>
                <a:schemeClr val="dk1"/>
              </a:solidFill>
              <a:latin typeface="Calibri"/>
              <a:ea typeface="Calibri"/>
              <a:cs typeface="Calibri"/>
              <a:sym typeface="Calibri"/>
            </a:endParaRPr>
          </a:p>
        </p:txBody>
      </p:sp>
      <p:pic>
        <p:nvPicPr>
          <p:cNvPr id="114" name="Google Shape;114;p16" descr="PLU logo - corner.jpg"/>
          <p:cNvPicPr preferRelativeResize="0"/>
          <p:nvPr/>
        </p:nvPicPr>
        <p:blipFill rotWithShape="1">
          <a:blip r:embed="rId3">
            <a:alphaModFix/>
          </a:blip>
          <a:srcRect/>
          <a:stretch/>
        </p:blipFill>
        <p:spPr>
          <a:xfrm>
            <a:off x="1821402" y="274638"/>
            <a:ext cx="1348904" cy="1325880"/>
          </a:xfrm>
          <a:prstGeom prst="rect">
            <a:avLst/>
          </a:prstGeom>
          <a:noFill/>
          <a:ln>
            <a:noFill/>
          </a:ln>
        </p:spPr>
      </p:pic>
      <p:sp>
        <p:nvSpPr>
          <p:cNvPr id="115" name="Google Shape;115;p16"/>
          <p:cNvSpPr txBox="1">
            <a:spLocks noGrp="1"/>
          </p:cNvSpPr>
          <p:nvPr>
            <p:ph type="body" idx="1"/>
          </p:nvPr>
        </p:nvSpPr>
        <p:spPr>
          <a:xfrm>
            <a:off x="1981200" y="1798820"/>
            <a:ext cx="8229600" cy="4327344"/>
          </a:xfrm>
          <a:prstGeom prst="rect">
            <a:avLst/>
          </a:prstGeom>
          <a:noFill/>
          <a:ln>
            <a:noFill/>
          </a:ln>
        </p:spPr>
        <p:txBody>
          <a:bodyPr spcFirstLastPara="1" vert="horz" wrap="square" lIns="91425" tIns="45700" rIns="91425" bIns="45700" rtlCol="0" anchor="t" anchorCtr="0">
            <a:noAutofit/>
          </a:bodyPr>
          <a:lstStyle/>
          <a:p>
            <a:pPr marL="342900" indent="-342900">
              <a:spcBef>
                <a:spcPts val="0"/>
              </a:spcBef>
              <a:buClr>
                <a:schemeClr val="dk1"/>
              </a:buClr>
              <a:buSzPts val="2960"/>
              <a:buFont typeface="Arial"/>
              <a:buChar char="•"/>
            </a:pPr>
            <a:r>
              <a:rPr lang="en-US" sz="2960" dirty="0">
                <a:solidFill>
                  <a:schemeClr val="dk1"/>
                </a:solidFill>
                <a:latin typeface="Calibri"/>
                <a:ea typeface="Calibri"/>
                <a:cs typeface="Calibri"/>
                <a:sym typeface="Calibri"/>
              </a:rPr>
              <a:t>Title IX context at PLU shaped by:</a:t>
            </a:r>
          </a:p>
          <a:p>
            <a:pPr marL="800100" lvl="1" indent="-342900">
              <a:spcBef>
                <a:spcPts val="0"/>
              </a:spcBef>
              <a:buClr>
                <a:schemeClr val="dk1"/>
              </a:buClr>
              <a:buSzPts val="2960"/>
              <a:buFont typeface="Arial"/>
              <a:buChar char="•"/>
            </a:pPr>
            <a:r>
              <a:rPr lang="en-US" sz="2560" dirty="0">
                <a:solidFill>
                  <a:schemeClr val="dk1"/>
                </a:solidFill>
                <a:latin typeface="Calibri"/>
                <a:ea typeface="Calibri"/>
                <a:cs typeface="Calibri"/>
                <a:sym typeface="Calibri"/>
              </a:rPr>
              <a:t>Change in focus over time</a:t>
            </a:r>
          </a:p>
          <a:p>
            <a:pPr marL="1257300" lvl="2" indent="-342900">
              <a:spcBef>
                <a:spcPts val="0"/>
              </a:spcBef>
              <a:buClr>
                <a:schemeClr val="dk1"/>
              </a:buClr>
              <a:buSzPts val="2960"/>
              <a:buFont typeface="Arial"/>
              <a:buChar char="•"/>
            </a:pPr>
            <a:r>
              <a:rPr lang="en-US" sz="2160" dirty="0">
                <a:solidFill>
                  <a:schemeClr val="dk1"/>
                </a:solidFill>
                <a:latin typeface="Calibri"/>
                <a:ea typeface="Calibri"/>
                <a:cs typeface="Calibri"/>
                <a:sym typeface="Calibri"/>
              </a:rPr>
              <a:t>Title IX origin story, PLU’s formal Title IX origin story</a:t>
            </a:r>
          </a:p>
          <a:p>
            <a:pPr marL="1257300" lvl="2" indent="-342900">
              <a:spcBef>
                <a:spcPts val="0"/>
              </a:spcBef>
              <a:buClr>
                <a:schemeClr val="dk1"/>
              </a:buClr>
              <a:buSzPts val="2960"/>
              <a:buFont typeface="Arial"/>
              <a:buChar char="•"/>
            </a:pPr>
            <a:r>
              <a:rPr lang="en-US" sz="2160" dirty="0">
                <a:solidFill>
                  <a:schemeClr val="dk1"/>
                </a:solidFill>
                <a:latin typeface="Calibri"/>
                <a:ea typeface="Calibri"/>
                <a:cs typeface="Calibri"/>
                <a:sym typeface="Calibri"/>
              </a:rPr>
              <a:t>Discrimination in sports – sexual harassment and gender-based violence – due process</a:t>
            </a:r>
          </a:p>
          <a:p>
            <a:pPr marL="800100" lvl="1" indent="-342900">
              <a:spcBef>
                <a:spcPts val="0"/>
              </a:spcBef>
              <a:buClr>
                <a:schemeClr val="dk1"/>
              </a:buClr>
              <a:buSzPts val="2960"/>
              <a:buFont typeface="Arial"/>
              <a:buChar char="•"/>
            </a:pPr>
            <a:r>
              <a:rPr lang="en-US" sz="2560" dirty="0">
                <a:solidFill>
                  <a:schemeClr val="dk1"/>
                </a:solidFill>
                <a:latin typeface="Calibri"/>
                <a:ea typeface="Calibri"/>
                <a:cs typeface="Calibri"/>
                <a:sym typeface="Calibri"/>
              </a:rPr>
              <a:t>Shifts between regulations (rule of law) and guidance (providing clarification about rule of law)</a:t>
            </a:r>
          </a:p>
          <a:p>
            <a:pPr marL="800100" lvl="1" indent="-342900">
              <a:spcBef>
                <a:spcPts val="0"/>
              </a:spcBef>
              <a:buClr>
                <a:schemeClr val="dk1"/>
              </a:buClr>
              <a:buSzPts val="2960"/>
              <a:buFont typeface="Arial"/>
              <a:buChar char="•"/>
            </a:pPr>
            <a:r>
              <a:rPr lang="en-US" sz="2560" dirty="0">
                <a:solidFill>
                  <a:schemeClr val="dk1"/>
                </a:solidFill>
                <a:latin typeface="Calibri"/>
                <a:ea typeface="Calibri"/>
                <a:cs typeface="Calibri"/>
                <a:sym typeface="Calibri"/>
              </a:rPr>
              <a:t>Change in community contexts and attention</a:t>
            </a:r>
          </a:p>
          <a:p>
            <a:pPr marL="1257300" lvl="2" indent="-342900">
              <a:spcBef>
                <a:spcPts val="0"/>
              </a:spcBef>
              <a:buClr>
                <a:schemeClr val="dk1"/>
              </a:buClr>
              <a:buSzPts val="2960"/>
              <a:buFont typeface="Arial"/>
              <a:buChar char="•"/>
            </a:pPr>
            <a:r>
              <a:rPr lang="en-US" sz="2160" dirty="0">
                <a:solidFill>
                  <a:schemeClr val="dk1"/>
                </a:solidFill>
                <a:latin typeface="Calibri"/>
                <a:ea typeface="Calibri"/>
                <a:cs typeface="Calibri"/>
                <a:sym typeface="Calibri"/>
              </a:rPr>
              <a:t>Racial justice as a public experience and priority</a:t>
            </a:r>
          </a:p>
          <a:p>
            <a:pPr marL="1257300" lvl="2" indent="-342900">
              <a:spcBef>
                <a:spcPts val="0"/>
              </a:spcBef>
              <a:buClr>
                <a:schemeClr val="dk1"/>
              </a:buClr>
              <a:buSzPts val="2960"/>
              <a:buFont typeface="Arial"/>
              <a:buChar char="•"/>
            </a:pPr>
            <a:r>
              <a:rPr lang="en-US" sz="2160" dirty="0">
                <a:solidFill>
                  <a:schemeClr val="dk1"/>
                </a:solidFill>
                <a:latin typeface="Calibri"/>
                <a:ea typeface="Calibri"/>
                <a:cs typeface="Calibri"/>
                <a:sym typeface="Calibri"/>
              </a:rPr>
              <a:t>COVID-19 opportunities and limitations</a:t>
            </a:r>
          </a:p>
          <a:p>
            <a:pPr marL="1257300" lvl="2" indent="-342900">
              <a:spcBef>
                <a:spcPts val="0"/>
              </a:spcBef>
              <a:buClr>
                <a:schemeClr val="dk1"/>
              </a:buClr>
              <a:buSzPts val="2960"/>
              <a:buFont typeface="Arial"/>
              <a:buChar char="•"/>
            </a:pPr>
            <a:r>
              <a:rPr lang="en-US" sz="2160" dirty="0">
                <a:solidFill>
                  <a:schemeClr val="dk1"/>
                </a:solidFill>
                <a:latin typeface="Calibri"/>
                <a:ea typeface="Calibri"/>
                <a:cs typeface="Calibri"/>
                <a:sym typeface="Calibri"/>
              </a:rPr>
              <a:t>Equity minded practices that focus on the experience of students most likely to experience disproportionate impact</a:t>
            </a:r>
            <a:endParaRPr sz="216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09522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16"/>
          <p:cNvSpPr txBox="1">
            <a:spLocks noGrp="1"/>
          </p:cNvSpPr>
          <p:nvPr>
            <p:ph type="title"/>
          </p:nvPr>
        </p:nvSpPr>
        <p:spPr>
          <a:xfrm>
            <a:off x="2953264" y="274638"/>
            <a:ext cx="7257535" cy="1072248"/>
          </a:xfrm>
          <a:prstGeom prst="rect">
            <a:avLst/>
          </a:prstGeom>
          <a:noFill/>
          <a:ln>
            <a:noFill/>
          </a:ln>
        </p:spPr>
        <p:txBody>
          <a:bodyPr spcFirstLastPara="1" vert="horz" wrap="square" lIns="91425" tIns="45700" rIns="91425" bIns="45700" rtlCol="0" anchor="ctr" anchorCtr="0">
            <a:noAutofit/>
          </a:bodyPr>
          <a:lstStyle/>
          <a:p>
            <a:pPr algn="ctr">
              <a:spcBef>
                <a:spcPts val="0"/>
              </a:spcBef>
              <a:buClr>
                <a:schemeClr val="dk1"/>
              </a:buClr>
              <a:buSzPts val="4400"/>
            </a:pPr>
            <a:r>
              <a:rPr lang="en-US" sz="4000" dirty="0">
                <a:solidFill>
                  <a:schemeClr val="dk1"/>
                </a:solidFill>
                <a:latin typeface="Calibri"/>
                <a:ea typeface="Calibri"/>
                <a:cs typeface="Calibri"/>
                <a:sym typeface="Calibri"/>
              </a:rPr>
              <a:t>Change in focus over time – additive</a:t>
            </a:r>
            <a:endParaRPr sz="4000" dirty="0">
              <a:solidFill>
                <a:schemeClr val="dk1"/>
              </a:solidFill>
              <a:latin typeface="Calibri"/>
              <a:ea typeface="Calibri"/>
              <a:cs typeface="Calibri"/>
              <a:sym typeface="Calibri"/>
            </a:endParaRPr>
          </a:p>
        </p:txBody>
      </p:sp>
      <p:pic>
        <p:nvPicPr>
          <p:cNvPr id="114" name="Google Shape;114;p16" descr="PLU logo - corner.jpg"/>
          <p:cNvPicPr preferRelativeResize="0"/>
          <p:nvPr/>
        </p:nvPicPr>
        <p:blipFill rotWithShape="1">
          <a:blip r:embed="rId3">
            <a:alphaModFix/>
          </a:blip>
          <a:srcRect/>
          <a:stretch/>
        </p:blipFill>
        <p:spPr>
          <a:xfrm>
            <a:off x="1821402" y="274638"/>
            <a:ext cx="1348904" cy="1325880"/>
          </a:xfrm>
          <a:prstGeom prst="rect">
            <a:avLst/>
          </a:prstGeom>
          <a:noFill/>
          <a:ln>
            <a:noFill/>
          </a:ln>
        </p:spPr>
      </p:pic>
      <p:sp>
        <p:nvSpPr>
          <p:cNvPr id="115" name="Google Shape;115;p16"/>
          <p:cNvSpPr txBox="1">
            <a:spLocks noGrp="1"/>
          </p:cNvSpPr>
          <p:nvPr>
            <p:ph type="body" idx="1"/>
          </p:nvPr>
        </p:nvSpPr>
        <p:spPr>
          <a:xfrm>
            <a:off x="1981200" y="1600201"/>
            <a:ext cx="8229600" cy="4525963"/>
          </a:xfrm>
          <a:prstGeom prst="rect">
            <a:avLst/>
          </a:prstGeom>
          <a:noFill/>
          <a:ln>
            <a:noFill/>
          </a:ln>
        </p:spPr>
        <p:txBody>
          <a:bodyPr spcFirstLastPara="1" vert="horz" wrap="square" lIns="91425" tIns="45700" rIns="91425" bIns="45700" rtlCol="0" anchor="t" anchorCtr="0">
            <a:noAutofit/>
          </a:bodyPr>
          <a:lstStyle/>
          <a:p>
            <a:pPr marL="342900" indent="-342900">
              <a:spcBef>
                <a:spcPts val="0"/>
              </a:spcBef>
              <a:buClr>
                <a:schemeClr val="dk1"/>
              </a:buClr>
              <a:buSzPts val="2960"/>
              <a:buFont typeface="Arial"/>
              <a:buChar char="•"/>
            </a:pPr>
            <a:r>
              <a:rPr lang="en-US" dirty="0">
                <a:solidFill>
                  <a:schemeClr val="dk1"/>
                </a:solidFill>
                <a:latin typeface="Calibri"/>
                <a:ea typeface="Calibri"/>
                <a:cs typeface="Calibri"/>
                <a:sym typeface="Calibri"/>
              </a:rPr>
              <a:t>Discrimination in sports based on sex – focus on parity in opportunity and resources</a:t>
            </a:r>
          </a:p>
          <a:p>
            <a:pPr marL="342900" indent="-342900">
              <a:spcBef>
                <a:spcPts val="0"/>
              </a:spcBef>
              <a:buClr>
                <a:schemeClr val="dk1"/>
              </a:buClr>
              <a:buSzPts val="2960"/>
              <a:buFont typeface="Arial"/>
              <a:buChar char="•"/>
            </a:pPr>
            <a:r>
              <a:rPr lang="en-US" dirty="0">
                <a:solidFill>
                  <a:schemeClr val="dk1"/>
                </a:solidFill>
                <a:latin typeface="Calibri"/>
                <a:ea typeface="Calibri"/>
                <a:cs typeface="Calibri"/>
                <a:sym typeface="Calibri"/>
              </a:rPr>
              <a:t>Sexual harassment – focus on recognizing  and preventing harassment based on sex</a:t>
            </a:r>
          </a:p>
          <a:p>
            <a:pPr marL="342900" indent="-342900">
              <a:spcBef>
                <a:spcPts val="0"/>
              </a:spcBef>
              <a:buClr>
                <a:schemeClr val="dk1"/>
              </a:buClr>
              <a:buSzPts val="2960"/>
              <a:buFont typeface="Arial"/>
              <a:buChar char="•"/>
            </a:pPr>
            <a:r>
              <a:rPr lang="en-US" dirty="0">
                <a:solidFill>
                  <a:schemeClr val="dk1"/>
                </a:solidFill>
                <a:latin typeface="Calibri"/>
                <a:ea typeface="Calibri"/>
                <a:cs typeface="Calibri"/>
                <a:sym typeface="Calibri"/>
              </a:rPr>
              <a:t>Gender based violence, gender discrimination – focus on expanded understanding, prevention, and on populations who experience discrimination based on identity, including trans and non-binary students</a:t>
            </a:r>
          </a:p>
          <a:p>
            <a:pPr marL="342900" indent="-342900">
              <a:spcBef>
                <a:spcPts val="0"/>
              </a:spcBef>
              <a:buClr>
                <a:schemeClr val="dk1"/>
              </a:buClr>
              <a:buSzPts val="2960"/>
              <a:buFont typeface="Arial"/>
              <a:buChar char="•"/>
            </a:pPr>
            <a:r>
              <a:rPr lang="en-US" dirty="0">
                <a:solidFill>
                  <a:schemeClr val="dk1"/>
                </a:solidFill>
                <a:latin typeface="Calibri"/>
                <a:ea typeface="Calibri"/>
                <a:cs typeface="Calibri"/>
                <a:sym typeface="Calibri"/>
              </a:rPr>
              <a:t>Due process in college based procedures – focus on concrete and clearly delineated steps to achieve due process in a college based conduct process</a:t>
            </a:r>
            <a:endParaRPr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047989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pic>
        <p:nvPicPr>
          <p:cNvPr id="114" name="Google Shape;114;p16" descr="PLU logo - corner.jpg"/>
          <p:cNvPicPr preferRelativeResize="0"/>
          <p:nvPr/>
        </p:nvPicPr>
        <p:blipFill rotWithShape="1">
          <a:blip r:embed="rId3">
            <a:alphaModFix/>
          </a:blip>
          <a:srcRect/>
          <a:stretch/>
        </p:blipFill>
        <p:spPr>
          <a:xfrm>
            <a:off x="1821402" y="274638"/>
            <a:ext cx="1348904" cy="1325880"/>
          </a:xfrm>
          <a:prstGeom prst="rect">
            <a:avLst/>
          </a:prstGeom>
          <a:noFill/>
          <a:ln>
            <a:noFill/>
          </a:ln>
        </p:spPr>
      </p:pic>
      <p:sp>
        <p:nvSpPr>
          <p:cNvPr id="115" name="Google Shape;115;p16"/>
          <p:cNvSpPr txBox="1">
            <a:spLocks noGrp="1"/>
          </p:cNvSpPr>
          <p:nvPr>
            <p:ph type="body" idx="1"/>
          </p:nvPr>
        </p:nvSpPr>
        <p:spPr>
          <a:xfrm>
            <a:off x="1981200" y="1600201"/>
            <a:ext cx="8229600" cy="4525963"/>
          </a:xfrm>
          <a:prstGeom prst="rect">
            <a:avLst/>
          </a:prstGeom>
          <a:noFill/>
          <a:ln>
            <a:noFill/>
          </a:ln>
        </p:spPr>
        <p:txBody>
          <a:bodyPr spcFirstLastPara="1" vert="horz" wrap="square" lIns="91425" tIns="45700" rIns="91425" bIns="45700" rtlCol="0" anchor="t" anchorCtr="0">
            <a:noAutofit/>
          </a:bodyPr>
          <a:lstStyle/>
          <a:p>
            <a:pPr marL="0" indent="0">
              <a:spcBef>
                <a:spcPts val="0"/>
              </a:spcBef>
              <a:buClr>
                <a:schemeClr val="dk1"/>
              </a:buClr>
              <a:buSzPts val="2960"/>
              <a:buNone/>
            </a:pPr>
            <a:r>
              <a:rPr lang="en-US" sz="2160" dirty="0">
                <a:solidFill>
                  <a:schemeClr val="dk1"/>
                </a:solidFill>
                <a:latin typeface="Calibri"/>
                <a:ea typeface="Calibri"/>
                <a:cs typeface="Calibri"/>
                <a:sym typeface="Calibri"/>
              </a:rPr>
              <a:t> </a:t>
            </a:r>
          </a:p>
          <a:p>
            <a:pPr marL="342900" indent="-342900">
              <a:spcBef>
                <a:spcPts val="0"/>
              </a:spcBef>
              <a:buClr>
                <a:schemeClr val="dk1"/>
              </a:buClr>
              <a:buSzPts val="2960"/>
              <a:buFont typeface="Arial"/>
              <a:buChar char="•"/>
            </a:pPr>
            <a:endParaRPr lang="en-US" sz="2160" dirty="0">
              <a:solidFill>
                <a:schemeClr val="dk1"/>
              </a:solidFill>
              <a:latin typeface="Calibri"/>
              <a:ea typeface="Calibri"/>
              <a:cs typeface="Calibri"/>
              <a:sym typeface="Calibri"/>
            </a:endParaRPr>
          </a:p>
          <a:p>
            <a:pPr marL="342900" indent="-342900">
              <a:spcBef>
                <a:spcPts val="0"/>
              </a:spcBef>
              <a:buClr>
                <a:schemeClr val="dk1"/>
              </a:buClr>
              <a:buSzPts val="2960"/>
              <a:buFont typeface="Arial"/>
              <a:buChar char="•"/>
            </a:pPr>
            <a:endParaRPr lang="en-US" sz="2160" dirty="0">
              <a:solidFill>
                <a:schemeClr val="dk1"/>
              </a:solidFill>
              <a:latin typeface="Calibri"/>
              <a:ea typeface="Calibri"/>
              <a:cs typeface="Calibri"/>
              <a:sym typeface="Calibri"/>
            </a:endParaRPr>
          </a:p>
          <a:p>
            <a:pPr marL="342900" indent="-342900">
              <a:spcBef>
                <a:spcPts val="0"/>
              </a:spcBef>
              <a:buClr>
                <a:schemeClr val="dk1"/>
              </a:buClr>
              <a:buSzPts val="2960"/>
              <a:buFont typeface="Arial"/>
              <a:buChar char="•"/>
            </a:pPr>
            <a:endParaRPr lang="en-US" sz="2160" dirty="0">
              <a:solidFill>
                <a:schemeClr val="dk1"/>
              </a:solidFill>
              <a:latin typeface="Calibri"/>
              <a:ea typeface="Calibri"/>
              <a:cs typeface="Calibri"/>
              <a:sym typeface="Calibri"/>
            </a:endParaRPr>
          </a:p>
          <a:p>
            <a:pPr marL="342900" indent="-342900">
              <a:spcBef>
                <a:spcPts val="0"/>
              </a:spcBef>
              <a:buClr>
                <a:schemeClr val="dk1"/>
              </a:buClr>
              <a:buSzPts val="2960"/>
              <a:buFont typeface="Arial"/>
              <a:buChar char="•"/>
            </a:pPr>
            <a:endParaRPr lang="en-US" sz="2160" dirty="0">
              <a:solidFill>
                <a:schemeClr val="dk1"/>
              </a:solidFill>
              <a:latin typeface="Calibri"/>
              <a:ea typeface="Calibri"/>
              <a:cs typeface="Calibri"/>
              <a:sym typeface="Calibri"/>
            </a:endParaRPr>
          </a:p>
          <a:p>
            <a:pPr marL="0" indent="0">
              <a:spcBef>
                <a:spcPts val="0"/>
              </a:spcBef>
              <a:buClr>
                <a:schemeClr val="dk1"/>
              </a:buClr>
              <a:buSzPts val="2960"/>
              <a:buNone/>
            </a:pPr>
            <a:r>
              <a:rPr lang="en-US" sz="4000" dirty="0">
                <a:solidFill>
                  <a:schemeClr val="dk1"/>
                </a:solidFill>
                <a:latin typeface="Calibri"/>
                <a:ea typeface="Calibri"/>
                <a:cs typeface="Calibri"/>
                <a:sym typeface="Calibri"/>
              </a:rPr>
              <a:t>Poll questions: Title IX History</a:t>
            </a:r>
            <a:endParaRPr sz="400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50568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16"/>
          <p:cNvSpPr txBox="1">
            <a:spLocks noGrp="1"/>
          </p:cNvSpPr>
          <p:nvPr>
            <p:ph type="title"/>
          </p:nvPr>
        </p:nvSpPr>
        <p:spPr>
          <a:xfrm>
            <a:off x="2953264" y="274638"/>
            <a:ext cx="7257535" cy="1072248"/>
          </a:xfrm>
          <a:prstGeom prst="rect">
            <a:avLst/>
          </a:prstGeom>
          <a:noFill/>
          <a:ln>
            <a:noFill/>
          </a:ln>
        </p:spPr>
        <p:txBody>
          <a:bodyPr spcFirstLastPara="1" vert="horz" wrap="square" lIns="91425" tIns="45700" rIns="91425" bIns="45700" rtlCol="0" anchor="ctr" anchorCtr="0">
            <a:noAutofit/>
          </a:bodyPr>
          <a:lstStyle/>
          <a:p>
            <a:pPr algn="ctr">
              <a:spcBef>
                <a:spcPts val="0"/>
              </a:spcBef>
              <a:buClr>
                <a:schemeClr val="dk1"/>
              </a:buClr>
              <a:buSzPts val="4400"/>
            </a:pPr>
            <a:r>
              <a:rPr lang="en-US" sz="4000" dirty="0">
                <a:solidFill>
                  <a:schemeClr val="dk1"/>
                </a:solidFill>
                <a:latin typeface="Calibri"/>
                <a:ea typeface="Calibri"/>
                <a:cs typeface="Calibri"/>
                <a:sym typeface="Calibri"/>
              </a:rPr>
              <a:t>Title IX Origin Story</a:t>
            </a:r>
            <a:endParaRPr sz="4000" dirty="0">
              <a:solidFill>
                <a:schemeClr val="dk1"/>
              </a:solidFill>
              <a:latin typeface="Calibri"/>
              <a:ea typeface="Calibri"/>
              <a:cs typeface="Calibri"/>
              <a:sym typeface="Calibri"/>
            </a:endParaRPr>
          </a:p>
        </p:txBody>
      </p:sp>
      <p:pic>
        <p:nvPicPr>
          <p:cNvPr id="114" name="Google Shape;114;p16" descr="PLU logo - corner.jpg"/>
          <p:cNvPicPr preferRelativeResize="0"/>
          <p:nvPr/>
        </p:nvPicPr>
        <p:blipFill rotWithShape="1">
          <a:blip r:embed="rId3">
            <a:alphaModFix/>
          </a:blip>
          <a:srcRect/>
          <a:stretch/>
        </p:blipFill>
        <p:spPr>
          <a:xfrm>
            <a:off x="1821402" y="274638"/>
            <a:ext cx="1348904" cy="1325880"/>
          </a:xfrm>
          <a:prstGeom prst="rect">
            <a:avLst/>
          </a:prstGeom>
          <a:noFill/>
          <a:ln>
            <a:noFill/>
          </a:ln>
        </p:spPr>
      </p:pic>
      <p:sp>
        <p:nvSpPr>
          <p:cNvPr id="115" name="Google Shape;115;p16"/>
          <p:cNvSpPr txBox="1">
            <a:spLocks noGrp="1"/>
          </p:cNvSpPr>
          <p:nvPr>
            <p:ph type="body" idx="1"/>
          </p:nvPr>
        </p:nvSpPr>
        <p:spPr>
          <a:xfrm>
            <a:off x="1981200" y="1346887"/>
            <a:ext cx="8229600" cy="4779278"/>
          </a:xfrm>
          <a:prstGeom prst="rect">
            <a:avLst/>
          </a:prstGeom>
          <a:noFill/>
          <a:ln>
            <a:noFill/>
          </a:ln>
        </p:spPr>
        <p:txBody>
          <a:bodyPr spcFirstLastPara="1" vert="horz" wrap="square" lIns="91425" tIns="45700" rIns="91425" bIns="45700" rtlCol="0" anchor="t" anchorCtr="0">
            <a:noAutofit/>
          </a:bodyPr>
          <a:lstStyle/>
          <a:p>
            <a:pPr marL="0" indent="0">
              <a:spcBef>
                <a:spcPts val="0"/>
              </a:spcBef>
              <a:buClr>
                <a:schemeClr val="dk1"/>
              </a:buClr>
              <a:buSzPts val="2960"/>
              <a:buNone/>
            </a:pPr>
            <a:endParaRPr lang="en-US" sz="2160" dirty="0">
              <a:solidFill>
                <a:schemeClr val="dk1"/>
              </a:solidFill>
              <a:latin typeface="Calibri"/>
              <a:ea typeface="Calibri"/>
              <a:cs typeface="Calibri"/>
              <a:sym typeface="Calibri"/>
            </a:endParaRPr>
          </a:p>
          <a:p>
            <a:r>
              <a:rPr lang="en-US" dirty="0">
                <a:latin typeface="TimesNewRomanPSMT"/>
              </a:rPr>
              <a:t>In 1972 Congress passed Title IX in response to the patterns of educational inequalities women experienced in higher education until that point in time</a:t>
            </a:r>
          </a:p>
          <a:p>
            <a:r>
              <a:rPr lang="en-US" dirty="0">
                <a:latin typeface="TimesNewRomanPSMT"/>
              </a:rPr>
              <a:t>Before Title IX, women were often excluded from or had only very limited access to educational programs </a:t>
            </a:r>
          </a:p>
          <a:p>
            <a:r>
              <a:rPr lang="en-US" dirty="0">
                <a:latin typeface="TimesNewRomanPSMT"/>
              </a:rPr>
              <a:t>Title IX was designed to address inequities in access and participation in all educational activities beginning with sports programs and extending to all aspects of an educational experience, including access to financial aid, graduation rates, etc.</a:t>
            </a:r>
          </a:p>
          <a:p>
            <a:endParaRPr lang="en-US" dirty="0"/>
          </a:p>
          <a:p>
            <a:pPr marL="800100" lvl="1" indent="-342900">
              <a:spcBef>
                <a:spcPts val="0"/>
              </a:spcBef>
              <a:buClr>
                <a:schemeClr val="dk1"/>
              </a:buClr>
              <a:buSzPts val="2960"/>
              <a:buFont typeface="Arial"/>
              <a:buChar char="•"/>
            </a:pPr>
            <a:endParaRPr sz="176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9337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16"/>
          <p:cNvSpPr txBox="1">
            <a:spLocks noGrp="1"/>
          </p:cNvSpPr>
          <p:nvPr>
            <p:ph type="title"/>
          </p:nvPr>
        </p:nvSpPr>
        <p:spPr>
          <a:xfrm>
            <a:off x="2953264" y="274638"/>
            <a:ext cx="7257535" cy="1072248"/>
          </a:xfrm>
          <a:prstGeom prst="rect">
            <a:avLst/>
          </a:prstGeom>
          <a:noFill/>
          <a:ln>
            <a:noFill/>
          </a:ln>
        </p:spPr>
        <p:txBody>
          <a:bodyPr spcFirstLastPara="1" vert="horz" wrap="square" lIns="91425" tIns="45700" rIns="91425" bIns="45700" rtlCol="0" anchor="ctr" anchorCtr="0">
            <a:noAutofit/>
          </a:bodyPr>
          <a:lstStyle/>
          <a:p>
            <a:pPr algn="ctr">
              <a:spcBef>
                <a:spcPts val="0"/>
              </a:spcBef>
              <a:buClr>
                <a:schemeClr val="dk1"/>
              </a:buClr>
              <a:buSzPts val="4400"/>
            </a:pPr>
            <a:r>
              <a:rPr lang="en-US" sz="4000" dirty="0">
                <a:solidFill>
                  <a:schemeClr val="dk1"/>
                </a:solidFill>
                <a:latin typeface="Calibri"/>
                <a:ea typeface="Calibri"/>
                <a:cs typeface="Calibri"/>
                <a:sym typeface="Calibri"/>
              </a:rPr>
              <a:t>Poll Question: PLU Title IX History</a:t>
            </a:r>
            <a:endParaRPr sz="4000" dirty="0">
              <a:solidFill>
                <a:schemeClr val="dk1"/>
              </a:solidFill>
              <a:latin typeface="Calibri"/>
              <a:ea typeface="Calibri"/>
              <a:cs typeface="Calibri"/>
              <a:sym typeface="Calibri"/>
            </a:endParaRPr>
          </a:p>
        </p:txBody>
      </p:sp>
      <p:pic>
        <p:nvPicPr>
          <p:cNvPr id="114" name="Google Shape;114;p16" descr="PLU logo - corner.jpg"/>
          <p:cNvPicPr preferRelativeResize="0"/>
          <p:nvPr/>
        </p:nvPicPr>
        <p:blipFill rotWithShape="1">
          <a:blip r:embed="rId3">
            <a:alphaModFix/>
          </a:blip>
          <a:srcRect/>
          <a:stretch/>
        </p:blipFill>
        <p:spPr>
          <a:xfrm>
            <a:off x="1821402" y="274638"/>
            <a:ext cx="1348904" cy="1325880"/>
          </a:xfrm>
          <a:prstGeom prst="rect">
            <a:avLst/>
          </a:prstGeom>
          <a:noFill/>
          <a:ln>
            <a:noFill/>
          </a:ln>
        </p:spPr>
      </p:pic>
      <p:sp>
        <p:nvSpPr>
          <p:cNvPr id="115" name="Google Shape;115;p16"/>
          <p:cNvSpPr txBox="1">
            <a:spLocks noGrp="1"/>
          </p:cNvSpPr>
          <p:nvPr>
            <p:ph type="body" idx="1"/>
          </p:nvPr>
        </p:nvSpPr>
        <p:spPr>
          <a:xfrm>
            <a:off x="1981200" y="1600201"/>
            <a:ext cx="8229600" cy="4525963"/>
          </a:xfrm>
          <a:prstGeom prst="rect">
            <a:avLst/>
          </a:prstGeom>
          <a:noFill/>
          <a:ln>
            <a:noFill/>
          </a:ln>
        </p:spPr>
        <p:txBody>
          <a:bodyPr spcFirstLastPara="1" vert="horz" wrap="square" lIns="91425" tIns="45700" rIns="91425" bIns="45700" rtlCol="0" anchor="t" anchorCtr="0">
            <a:noAutofit/>
          </a:bodyPr>
          <a:lstStyle/>
          <a:p>
            <a:pPr marL="0" indent="0">
              <a:spcBef>
                <a:spcPts val="0"/>
              </a:spcBef>
              <a:buClr>
                <a:schemeClr val="dk1"/>
              </a:buClr>
              <a:buSzPts val="2960"/>
              <a:buNone/>
            </a:pPr>
            <a:r>
              <a:rPr lang="en-US" dirty="0">
                <a:solidFill>
                  <a:schemeClr val="dk1"/>
                </a:solidFill>
                <a:latin typeface="Calibri"/>
                <a:ea typeface="Calibri"/>
                <a:cs typeface="Calibri"/>
                <a:sym typeface="Calibri"/>
              </a:rPr>
              <a:t>What is a key moment for you in PLU’s Title IX history? What made that moment important</a:t>
            </a:r>
            <a:r>
              <a:rPr lang="en-US" sz="2160" dirty="0">
                <a:solidFill>
                  <a:schemeClr val="dk1"/>
                </a:solidFill>
                <a:latin typeface="Calibri"/>
                <a:ea typeface="Calibri"/>
                <a:cs typeface="Calibri"/>
                <a:sym typeface="Calibri"/>
              </a:rPr>
              <a:t>?</a:t>
            </a:r>
            <a:endParaRPr sz="216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797279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16"/>
          <p:cNvSpPr txBox="1">
            <a:spLocks noGrp="1"/>
          </p:cNvSpPr>
          <p:nvPr>
            <p:ph type="title"/>
          </p:nvPr>
        </p:nvSpPr>
        <p:spPr>
          <a:xfrm>
            <a:off x="2953264" y="274638"/>
            <a:ext cx="7257535" cy="1072248"/>
          </a:xfrm>
          <a:prstGeom prst="rect">
            <a:avLst/>
          </a:prstGeom>
          <a:noFill/>
          <a:ln>
            <a:noFill/>
          </a:ln>
        </p:spPr>
        <p:txBody>
          <a:bodyPr spcFirstLastPara="1" vert="horz" wrap="square" lIns="91425" tIns="45700" rIns="91425" bIns="45700" rtlCol="0" anchor="ctr" anchorCtr="0">
            <a:noAutofit/>
          </a:bodyPr>
          <a:lstStyle/>
          <a:p>
            <a:pPr algn="ctr">
              <a:spcBef>
                <a:spcPts val="0"/>
              </a:spcBef>
              <a:buClr>
                <a:schemeClr val="dk1"/>
              </a:buClr>
              <a:buSzPts val="4400"/>
            </a:pPr>
            <a:r>
              <a:rPr lang="en-US" sz="4000" dirty="0">
                <a:solidFill>
                  <a:schemeClr val="dk1"/>
                </a:solidFill>
                <a:latin typeface="Calibri"/>
                <a:ea typeface="Calibri"/>
                <a:cs typeface="Calibri"/>
                <a:sym typeface="Calibri"/>
              </a:rPr>
              <a:t>Elements of PLU’s Title IX Origin Story</a:t>
            </a:r>
            <a:endParaRPr sz="4000" dirty="0">
              <a:solidFill>
                <a:schemeClr val="dk1"/>
              </a:solidFill>
              <a:latin typeface="Calibri"/>
              <a:ea typeface="Calibri"/>
              <a:cs typeface="Calibri"/>
              <a:sym typeface="Calibri"/>
            </a:endParaRPr>
          </a:p>
        </p:txBody>
      </p:sp>
      <p:pic>
        <p:nvPicPr>
          <p:cNvPr id="114" name="Google Shape;114;p16" descr="PLU logo - corner.jpg"/>
          <p:cNvPicPr preferRelativeResize="0"/>
          <p:nvPr/>
        </p:nvPicPr>
        <p:blipFill rotWithShape="1">
          <a:blip r:embed="rId3">
            <a:alphaModFix/>
          </a:blip>
          <a:srcRect/>
          <a:stretch/>
        </p:blipFill>
        <p:spPr>
          <a:xfrm>
            <a:off x="1821402" y="274638"/>
            <a:ext cx="1348904" cy="1325880"/>
          </a:xfrm>
          <a:prstGeom prst="rect">
            <a:avLst/>
          </a:prstGeom>
          <a:noFill/>
          <a:ln>
            <a:noFill/>
          </a:ln>
        </p:spPr>
      </p:pic>
      <p:sp>
        <p:nvSpPr>
          <p:cNvPr id="115" name="Google Shape;115;p16"/>
          <p:cNvSpPr txBox="1">
            <a:spLocks noGrp="1"/>
          </p:cNvSpPr>
          <p:nvPr>
            <p:ph type="body" idx="1"/>
          </p:nvPr>
        </p:nvSpPr>
        <p:spPr>
          <a:xfrm>
            <a:off x="1981200" y="1948721"/>
            <a:ext cx="8229600" cy="4634641"/>
          </a:xfrm>
          <a:prstGeom prst="rect">
            <a:avLst/>
          </a:prstGeom>
          <a:noFill/>
          <a:ln>
            <a:noFill/>
          </a:ln>
        </p:spPr>
        <p:txBody>
          <a:bodyPr spcFirstLastPara="1" vert="horz" wrap="square" lIns="91425" tIns="45700" rIns="91425" bIns="45700" rtlCol="0" anchor="t" anchorCtr="0">
            <a:noAutofit/>
          </a:bodyPr>
          <a:lstStyle/>
          <a:p>
            <a:pPr marL="342900" indent="-342900">
              <a:spcBef>
                <a:spcPts val="0"/>
              </a:spcBef>
              <a:buClr>
                <a:schemeClr val="dk1"/>
              </a:buClr>
              <a:buSzPts val="2960"/>
              <a:buFont typeface="Arial"/>
              <a:buChar char="•"/>
            </a:pPr>
            <a:r>
              <a:rPr lang="en-US" sz="2400" dirty="0">
                <a:solidFill>
                  <a:schemeClr val="dk1"/>
                </a:solidFill>
                <a:latin typeface="Calibri"/>
                <a:ea typeface="Calibri"/>
                <a:cs typeface="Calibri"/>
                <a:sym typeface="Calibri"/>
              </a:rPr>
              <a:t>With the 1994 Equity in Athletics Disclosure Act, Athletics is required to report compliance with three prongs of Title IX addressing equity in sports from that time to present</a:t>
            </a:r>
          </a:p>
          <a:p>
            <a:pPr marL="342900" indent="-342900">
              <a:spcBef>
                <a:spcPts val="0"/>
              </a:spcBef>
              <a:buClr>
                <a:schemeClr val="dk1"/>
              </a:buClr>
              <a:buSzPts val="2960"/>
              <a:buFont typeface="Arial"/>
              <a:buChar char="•"/>
            </a:pPr>
            <a:r>
              <a:rPr lang="en-US" sz="2400" dirty="0">
                <a:solidFill>
                  <a:schemeClr val="dk1"/>
                </a:solidFill>
                <a:latin typeface="Calibri"/>
                <a:ea typeface="Calibri"/>
                <a:cs typeface="Calibri"/>
                <a:sym typeface="Calibri"/>
              </a:rPr>
              <a:t>PLU’s Women’s Center founded in 1980</a:t>
            </a:r>
          </a:p>
          <a:p>
            <a:pPr marL="342900" indent="-342900">
              <a:spcBef>
                <a:spcPts val="0"/>
              </a:spcBef>
              <a:buClr>
                <a:schemeClr val="dk1"/>
              </a:buClr>
              <a:buSzPts val="2960"/>
              <a:buFont typeface="Arial"/>
              <a:buChar char="•"/>
            </a:pPr>
            <a:r>
              <a:rPr lang="en-US" sz="2400" dirty="0">
                <a:solidFill>
                  <a:schemeClr val="dk1"/>
                </a:solidFill>
                <a:latin typeface="Calibri"/>
                <a:ea typeface="Calibri"/>
                <a:cs typeface="Calibri"/>
                <a:sym typeface="Calibri"/>
              </a:rPr>
              <a:t>Becomes Center for Gender Equity in 2018</a:t>
            </a:r>
          </a:p>
          <a:p>
            <a:pPr marL="342900" indent="-342900">
              <a:spcBef>
                <a:spcPts val="0"/>
              </a:spcBef>
              <a:buClr>
                <a:schemeClr val="dk1"/>
              </a:buClr>
              <a:buSzPts val="2960"/>
              <a:buFont typeface="Arial"/>
              <a:buChar char="•"/>
            </a:pPr>
            <a:r>
              <a:rPr lang="en-US" sz="2400" dirty="0">
                <a:solidFill>
                  <a:schemeClr val="dk1"/>
                </a:solidFill>
                <a:latin typeface="Calibri"/>
                <a:ea typeface="Calibri"/>
                <a:cs typeface="Calibri"/>
                <a:sym typeface="Calibri"/>
              </a:rPr>
              <a:t>Title IX Working Group founded in 2015</a:t>
            </a:r>
          </a:p>
          <a:p>
            <a:pPr marL="342900" indent="-342900">
              <a:spcBef>
                <a:spcPts val="0"/>
              </a:spcBef>
              <a:buClr>
                <a:schemeClr val="dk1"/>
              </a:buClr>
              <a:buSzPts val="2960"/>
              <a:buFont typeface="Arial"/>
              <a:buChar char="•"/>
            </a:pPr>
            <a:r>
              <a:rPr lang="en-US" sz="2400" dirty="0">
                <a:solidFill>
                  <a:schemeClr val="dk1"/>
                </a:solidFill>
                <a:latin typeface="Calibri"/>
                <a:ea typeface="Calibri"/>
                <a:cs typeface="Calibri"/>
                <a:sym typeface="Calibri"/>
              </a:rPr>
              <a:t>Becomes Title IX University Committee in 2017</a:t>
            </a:r>
          </a:p>
          <a:p>
            <a:pPr marL="342900" indent="-342900">
              <a:spcBef>
                <a:spcPts val="0"/>
              </a:spcBef>
              <a:buClr>
                <a:schemeClr val="dk1"/>
              </a:buClr>
              <a:buSzPts val="2960"/>
              <a:buFont typeface="Arial"/>
              <a:buChar char="•"/>
            </a:pPr>
            <a:r>
              <a:rPr lang="en-US" sz="2400" dirty="0">
                <a:solidFill>
                  <a:schemeClr val="dk1"/>
                </a:solidFill>
                <a:latin typeface="Calibri"/>
                <a:ea typeface="Calibri"/>
                <a:cs typeface="Calibri"/>
                <a:sym typeface="Calibri"/>
              </a:rPr>
              <a:t>Title IX Coordinators and Deputies</a:t>
            </a:r>
          </a:p>
          <a:p>
            <a:pPr marL="800100" lvl="1" indent="-342900">
              <a:spcBef>
                <a:spcPts val="0"/>
              </a:spcBef>
              <a:buClr>
                <a:schemeClr val="dk1"/>
              </a:buClr>
              <a:buSzPts val="2960"/>
              <a:buFont typeface="Arial"/>
              <a:buChar char="•"/>
            </a:pPr>
            <a:r>
              <a:rPr lang="en-US" dirty="0">
                <a:solidFill>
                  <a:schemeClr val="dk1"/>
                </a:solidFill>
                <a:latin typeface="Calibri"/>
                <a:ea typeface="Calibri"/>
                <a:cs typeface="Calibri"/>
                <a:sym typeface="Calibri"/>
              </a:rPr>
              <a:t>PLU’s first Title IX Coordinator is Teri Phillips</a:t>
            </a:r>
          </a:p>
          <a:p>
            <a:pPr marL="342900" indent="-342900">
              <a:spcBef>
                <a:spcPts val="0"/>
              </a:spcBef>
              <a:buClr>
                <a:schemeClr val="dk1"/>
              </a:buClr>
              <a:buSzPts val="2960"/>
              <a:buFont typeface="Arial"/>
              <a:buChar char="•"/>
            </a:pPr>
            <a:r>
              <a:rPr lang="en-US" sz="2400" dirty="0">
                <a:solidFill>
                  <a:schemeClr val="dk1"/>
                </a:solidFill>
                <a:latin typeface="Calibri"/>
                <a:ea typeface="Calibri"/>
                <a:cs typeface="Calibri"/>
                <a:sym typeface="Calibri"/>
              </a:rPr>
              <a:t>Administer first Title IX Campus Climate survey in fall 2015 and share results with campus for response in spring 2016</a:t>
            </a:r>
          </a:p>
          <a:p>
            <a:pPr marL="342900" indent="-342900">
              <a:spcBef>
                <a:spcPts val="0"/>
              </a:spcBef>
              <a:buClr>
                <a:schemeClr val="dk1"/>
              </a:buClr>
              <a:buSzPts val="2960"/>
              <a:buFont typeface="Arial"/>
              <a:buChar char="•"/>
            </a:pPr>
            <a:r>
              <a:rPr lang="en-US" sz="2400" dirty="0">
                <a:solidFill>
                  <a:schemeClr val="dk1"/>
                </a:solidFill>
                <a:latin typeface="Calibri"/>
                <a:ea typeface="Calibri"/>
                <a:cs typeface="Calibri"/>
                <a:sym typeface="Calibri"/>
              </a:rPr>
              <a:t>Investigator model introduced and implemented in 2016</a:t>
            </a:r>
          </a:p>
          <a:p>
            <a:pPr marL="342900" indent="-342900">
              <a:spcBef>
                <a:spcPts val="0"/>
              </a:spcBef>
              <a:buClr>
                <a:schemeClr val="dk1"/>
              </a:buClr>
              <a:buSzPts val="2960"/>
              <a:buFont typeface="Arial"/>
              <a:buChar char="•"/>
            </a:pPr>
            <a:endParaRPr lang="en-US" sz="2400" dirty="0">
              <a:solidFill>
                <a:schemeClr val="dk1"/>
              </a:solidFill>
              <a:latin typeface="Calibri"/>
              <a:ea typeface="Calibri"/>
              <a:cs typeface="Calibri"/>
              <a:sym typeface="Calibri"/>
            </a:endParaRPr>
          </a:p>
          <a:p>
            <a:pPr marL="0" indent="0">
              <a:spcBef>
                <a:spcPts val="0"/>
              </a:spcBef>
              <a:buClr>
                <a:schemeClr val="dk1"/>
              </a:buClr>
              <a:buSzPts val="2960"/>
              <a:buNone/>
            </a:pPr>
            <a:endParaRPr sz="240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189563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16"/>
          <p:cNvSpPr txBox="1">
            <a:spLocks noGrp="1"/>
          </p:cNvSpPr>
          <p:nvPr>
            <p:ph type="title"/>
          </p:nvPr>
        </p:nvSpPr>
        <p:spPr>
          <a:xfrm>
            <a:off x="2953264" y="274638"/>
            <a:ext cx="8419586" cy="1839912"/>
          </a:xfrm>
          <a:prstGeom prst="rect">
            <a:avLst/>
          </a:prstGeom>
          <a:noFill/>
          <a:ln>
            <a:noFill/>
          </a:ln>
        </p:spPr>
        <p:txBody>
          <a:bodyPr spcFirstLastPara="1" vert="horz" wrap="square" lIns="91425" tIns="45700" rIns="91425" bIns="45700" rtlCol="0" anchor="ctr" anchorCtr="0">
            <a:noAutofit/>
          </a:bodyPr>
          <a:lstStyle/>
          <a:p>
            <a:pPr algn="ctr">
              <a:spcBef>
                <a:spcPts val="0"/>
              </a:spcBef>
              <a:buClr>
                <a:schemeClr val="dk1"/>
              </a:buClr>
              <a:buSzPts val="4400"/>
            </a:pPr>
            <a:r>
              <a:rPr lang="en-US" sz="3600" dirty="0">
                <a:solidFill>
                  <a:schemeClr val="dk1"/>
                </a:solidFill>
                <a:latin typeface="Calibri"/>
                <a:ea typeface="Calibri"/>
                <a:cs typeface="Calibri"/>
                <a:sym typeface="Calibri"/>
              </a:rPr>
              <a:t>Shifts between regulations and guidance </a:t>
            </a:r>
            <a:br>
              <a:rPr lang="en-US" sz="3200" dirty="0">
                <a:solidFill>
                  <a:schemeClr val="dk1"/>
                </a:solidFill>
                <a:latin typeface="Calibri"/>
                <a:ea typeface="Calibri"/>
                <a:cs typeface="Calibri"/>
                <a:sym typeface="Calibri"/>
              </a:rPr>
            </a:br>
            <a:endParaRPr sz="3200" dirty="0">
              <a:solidFill>
                <a:schemeClr val="dk1"/>
              </a:solidFill>
              <a:latin typeface="Calibri"/>
              <a:ea typeface="Calibri"/>
              <a:cs typeface="Calibri"/>
              <a:sym typeface="Calibri"/>
            </a:endParaRPr>
          </a:p>
        </p:txBody>
      </p:sp>
      <p:pic>
        <p:nvPicPr>
          <p:cNvPr id="114" name="Google Shape;114;p16" descr="PLU logo - corner.jpg"/>
          <p:cNvPicPr preferRelativeResize="0"/>
          <p:nvPr/>
        </p:nvPicPr>
        <p:blipFill rotWithShape="1">
          <a:blip r:embed="rId3">
            <a:alphaModFix/>
          </a:blip>
          <a:srcRect/>
          <a:stretch/>
        </p:blipFill>
        <p:spPr>
          <a:xfrm>
            <a:off x="1821402" y="274638"/>
            <a:ext cx="1348904" cy="1325880"/>
          </a:xfrm>
          <a:prstGeom prst="rect">
            <a:avLst/>
          </a:prstGeom>
          <a:noFill/>
          <a:ln>
            <a:noFill/>
          </a:ln>
        </p:spPr>
      </p:pic>
      <p:sp>
        <p:nvSpPr>
          <p:cNvPr id="115" name="Google Shape;115;p16"/>
          <p:cNvSpPr txBox="1">
            <a:spLocks noGrp="1"/>
          </p:cNvSpPr>
          <p:nvPr>
            <p:ph type="body" idx="1"/>
          </p:nvPr>
        </p:nvSpPr>
        <p:spPr>
          <a:xfrm>
            <a:off x="1981200" y="2353456"/>
            <a:ext cx="8229600" cy="3772708"/>
          </a:xfrm>
          <a:prstGeom prst="rect">
            <a:avLst/>
          </a:prstGeom>
          <a:noFill/>
          <a:ln>
            <a:noFill/>
          </a:ln>
        </p:spPr>
        <p:txBody>
          <a:bodyPr spcFirstLastPara="1" vert="horz" wrap="square" lIns="91425" tIns="45700" rIns="91425" bIns="45700" rtlCol="0" anchor="t" anchorCtr="0">
            <a:noAutofit/>
          </a:bodyPr>
          <a:lstStyle/>
          <a:p>
            <a:pPr marL="342900" indent="-342900">
              <a:spcBef>
                <a:spcPts val="0"/>
              </a:spcBef>
              <a:buClr>
                <a:schemeClr val="dk1"/>
              </a:buClr>
              <a:buSzPts val="2960"/>
              <a:buFont typeface="Arial"/>
              <a:buChar char="•"/>
            </a:pPr>
            <a:r>
              <a:rPr lang="en-US" sz="3200" dirty="0">
                <a:solidFill>
                  <a:schemeClr val="dk1"/>
                </a:solidFill>
                <a:latin typeface="Calibri"/>
                <a:ea typeface="Calibri"/>
                <a:cs typeface="Calibri"/>
                <a:sym typeface="Calibri"/>
              </a:rPr>
              <a:t>Regulations = rule of law</a:t>
            </a:r>
          </a:p>
          <a:p>
            <a:pPr marL="342900" indent="-342900">
              <a:spcBef>
                <a:spcPts val="0"/>
              </a:spcBef>
              <a:buClr>
                <a:schemeClr val="dk1"/>
              </a:buClr>
              <a:buSzPts val="2960"/>
              <a:buFont typeface="Arial"/>
              <a:buChar char="•"/>
            </a:pPr>
            <a:r>
              <a:rPr lang="en-US" sz="3200" dirty="0">
                <a:solidFill>
                  <a:schemeClr val="dk1"/>
                </a:solidFill>
                <a:latin typeface="Calibri"/>
                <a:ea typeface="Calibri"/>
                <a:cs typeface="Calibri"/>
                <a:sym typeface="Calibri"/>
              </a:rPr>
              <a:t>Guidance = clarification about rule of law</a:t>
            </a:r>
          </a:p>
          <a:p>
            <a:pPr marL="342900" indent="-342900">
              <a:spcBef>
                <a:spcPts val="0"/>
              </a:spcBef>
              <a:buClr>
                <a:schemeClr val="dk1"/>
              </a:buClr>
              <a:buSzPts val="2960"/>
              <a:buFont typeface="Arial"/>
              <a:buChar char="•"/>
            </a:pPr>
            <a:r>
              <a:rPr lang="en-US" sz="3200" dirty="0">
                <a:solidFill>
                  <a:schemeClr val="dk1"/>
                </a:solidFill>
                <a:latin typeface="Calibri"/>
                <a:ea typeface="Calibri"/>
                <a:cs typeface="Calibri"/>
                <a:sym typeface="Calibri"/>
              </a:rPr>
              <a:t>Most recent shift between Obama era guidance and Trump era regulations</a:t>
            </a:r>
          </a:p>
          <a:p>
            <a:pPr marL="342900" indent="-342900">
              <a:spcBef>
                <a:spcPts val="0"/>
              </a:spcBef>
              <a:buClr>
                <a:schemeClr val="dk1"/>
              </a:buClr>
              <a:buSzPts val="2960"/>
              <a:buFont typeface="Arial"/>
              <a:buChar char="•"/>
            </a:pPr>
            <a:r>
              <a:rPr lang="en-US" sz="3200" dirty="0">
                <a:solidFill>
                  <a:schemeClr val="dk1"/>
                </a:solidFill>
                <a:latin typeface="Calibri"/>
                <a:ea typeface="Calibri"/>
                <a:cs typeface="Calibri"/>
                <a:sym typeface="Calibri"/>
              </a:rPr>
              <a:t>Implications?</a:t>
            </a:r>
            <a:endParaRPr sz="320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152734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16"/>
          <p:cNvSpPr txBox="1">
            <a:spLocks noGrp="1"/>
          </p:cNvSpPr>
          <p:nvPr>
            <p:ph type="title"/>
          </p:nvPr>
        </p:nvSpPr>
        <p:spPr>
          <a:xfrm>
            <a:off x="2953264" y="599607"/>
            <a:ext cx="8362436" cy="1000910"/>
          </a:xfrm>
          <a:prstGeom prst="rect">
            <a:avLst/>
          </a:prstGeom>
          <a:noFill/>
          <a:ln>
            <a:noFill/>
          </a:ln>
        </p:spPr>
        <p:txBody>
          <a:bodyPr spcFirstLastPara="1" vert="horz" wrap="square" lIns="91425" tIns="45700" rIns="91425" bIns="45700" rtlCol="0" anchor="ctr" anchorCtr="0">
            <a:noAutofit/>
          </a:bodyPr>
          <a:lstStyle/>
          <a:p>
            <a:pPr algn="ctr">
              <a:spcBef>
                <a:spcPts val="0"/>
              </a:spcBef>
              <a:buClr>
                <a:schemeClr val="dk1"/>
              </a:buClr>
              <a:buSzPts val="4400"/>
            </a:pPr>
            <a:r>
              <a:rPr lang="en-US" sz="3600" dirty="0">
                <a:solidFill>
                  <a:schemeClr val="dk1"/>
                </a:solidFill>
                <a:latin typeface="Calibri"/>
                <a:ea typeface="Calibri"/>
                <a:cs typeface="Calibri"/>
                <a:sym typeface="Calibri"/>
              </a:rPr>
              <a:t>Change in community contexts and attention</a:t>
            </a:r>
            <a:br>
              <a:rPr lang="en-US" sz="3600" dirty="0">
                <a:solidFill>
                  <a:schemeClr val="dk1"/>
                </a:solidFill>
                <a:latin typeface="Calibri"/>
                <a:ea typeface="Calibri"/>
                <a:cs typeface="Calibri"/>
                <a:sym typeface="Calibri"/>
              </a:rPr>
            </a:br>
            <a:endParaRPr sz="3600" dirty="0">
              <a:solidFill>
                <a:schemeClr val="dk1"/>
              </a:solidFill>
              <a:latin typeface="Calibri"/>
              <a:ea typeface="Calibri"/>
              <a:cs typeface="Calibri"/>
              <a:sym typeface="Calibri"/>
            </a:endParaRPr>
          </a:p>
        </p:txBody>
      </p:sp>
      <p:pic>
        <p:nvPicPr>
          <p:cNvPr id="114" name="Google Shape;114;p16" descr="PLU logo - corner.jpg"/>
          <p:cNvPicPr preferRelativeResize="0"/>
          <p:nvPr/>
        </p:nvPicPr>
        <p:blipFill rotWithShape="1">
          <a:blip r:embed="rId3">
            <a:alphaModFix/>
          </a:blip>
          <a:srcRect/>
          <a:stretch/>
        </p:blipFill>
        <p:spPr>
          <a:xfrm>
            <a:off x="1821402" y="274638"/>
            <a:ext cx="1348904" cy="1325880"/>
          </a:xfrm>
          <a:prstGeom prst="rect">
            <a:avLst/>
          </a:prstGeom>
          <a:noFill/>
          <a:ln>
            <a:noFill/>
          </a:ln>
        </p:spPr>
      </p:pic>
      <p:sp>
        <p:nvSpPr>
          <p:cNvPr id="115" name="Google Shape;115;p16"/>
          <p:cNvSpPr txBox="1">
            <a:spLocks noGrp="1"/>
          </p:cNvSpPr>
          <p:nvPr>
            <p:ph type="body" idx="1"/>
          </p:nvPr>
        </p:nvSpPr>
        <p:spPr>
          <a:xfrm>
            <a:off x="1981200" y="1798820"/>
            <a:ext cx="8229600" cy="4327344"/>
          </a:xfrm>
          <a:prstGeom prst="rect">
            <a:avLst/>
          </a:prstGeom>
          <a:noFill/>
          <a:ln>
            <a:noFill/>
          </a:ln>
        </p:spPr>
        <p:txBody>
          <a:bodyPr spcFirstLastPara="1" vert="horz" wrap="square" lIns="91425" tIns="45700" rIns="91425" bIns="45700" rtlCol="0" anchor="t" anchorCtr="0">
            <a:noAutofit/>
          </a:bodyPr>
          <a:lstStyle/>
          <a:p>
            <a:pPr marL="1257300" lvl="2" indent="-342900">
              <a:spcBef>
                <a:spcPts val="0"/>
              </a:spcBef>
              <a:buClr>
                <a:schemeClr val="dk1"/>
              </a:buClr>
              <a:buSzPts val="2960"/>
              <a:buFont typeface="Arial"/>
              <a:buChar char="•"/>
            </a:pPr>
            <a:r>
              <a:rPr lang="en-US" sz="3200" dirty="0">
                <a:solidFill>
                  <a:schemeClr val="dk1"/>
                </a:solidFill>
                <a:ea typeface="Calibri"/>
                <a:cs typeface="Calibri"/>
                <a:sym typeface="Calibri"/>
              </a:rPr>
              <a:t>Racial justice as a public experience and priority/intersectional justice experiences engaged publicly</a:t>
            </a:r>
          </a:p>
          <a:p>
            <a:pPr marL="1714500" lvl="3" indent="-342900">
              <a:spcBef>
                <a:spcPts val="0"/>
              </a:spcBef>
              <a:buClr>
                <a:schemeClr val="dk1"/>
              </a:buClr>
              <a:buSzPts val="2960"/>
              <a:buFont typeface="Arial"/>
              <a:buChar char="•"/>
            </a:pPr>
            <a:r>
              <a:rPr lang="en-US" sz="2800" dirty="0">
                <a:solidFill>
                  <a:schemeClr val="dk1"/>
                </a:solidFill>
                <a:ea typeface="Calibri"/>
                <a:cs typeface="Calibri"/>
                <a:sym typeface="Calibri"/>
              </a:rPr>
              <a:t>Most recently, Representative Ocasio-Cortez’s public response to Representative Ted Yoho</a:t>
            </a:r>
          </a:p>
          <a:p>
            <a:pPr marL="1257300" lvl="2" indent="-342900">
              <a:spcBef>
                <a:spcPts val="0"/>
              </a:spcBef>
              <a:buClr>
                <a:schemeClr val="dk1"/>
              </a:buClr>
              <a:buSzPts val="2960"/>
              <a:buFont typeface="Arial"/>
              <a:buChar char="•"/>
            </a:pPr>
            <a:r>
              <a:rPr lang="en-US" sz="3200" dirty="0">
                <a:solidFill>
                  <a:schemeClr val="dk1"/>
                </a:solidFill>
                <a:ea typeface="Calibri"/>
                <a:cs typeface="Calibri"/>
                <a:sym typeface="Calibri"/>
              </a:rPr>
              <a:t>COVID-19 opportunities and limitations</a:t>
            </a:r>
          </a:p>
          <a:p>
            <a:pPr marL="1257300" lvl="2" indent="-342900">
              <a:spcBef>
                <a:spcPts val="0"/>
              </a:spcBef>
              <a:buClr>
                <a:schemeClr val="dk1"/>
              </a:buClr>
              <a:buSzPts val="2960"/>
              <a:buFont typeface="Arial"/>
              <a:buChar char="•"/>
            </a:pPr>
            <a:r>
              <a:rPr lang="en-US" sz="3200" dirty="0">
                <a:solidFill>
                  <a:schemeClr val="dk1"/>
                </a:solidFill>
                <a:ea typeface="Calibri"/>
                <a:cs typeface="Calibri"/>
                <a:sym typeface="Calibri"/>
              </a:rPr>
              <a:t>Equity minded practices that focus on the experience of students most likely to experience disproportionate impact</a:t>
            </a:r>
          </a:p>
          <a:p>
            <a:pPr marL="342900" indent="-342900">
              <a:spcBef>
                <a:spcPts val="0"/>
              </a:spcBef>
              <a:buClr>
                <a:schemeClr val="dk1"/>
              </a:buClr>
              <a:buSzPts val="2960"/>
              <a:buFont typeface="Arial"/>
              <a:buChar char="•"/>
            </a:pPr>
            <a:endParaRPr sz="216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6900695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1351</TotalTime>
  <Words>560</Words>
  <Application>Microsoft Macintosh PowerPoint</Application>
  <PresentationFormat>Widescreen</PresentationFormat>
  <Paragraphs>62</Paragraphs>
  <Slides>10</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TimesNewRomanPSMT</vt:lpstr>
      <vt:lpstr>Arial</vt:lpstr>
      <vt:lpstr>Calibri</vt:lpstr>
      <vt:lpstr>Calibri Light</vt:lpstr>
      <vt:lpstr>Office Theme</vt:lpstr>
      <vt:lpstr>PLU: Title IX and Changing Context</vt:lpstr>
      <vt:lpstr>Context is composed of history interacting with the present day</vt:lpstr>
      <vt:lpstr>Change in focus over time – additive</vt:lpstr>
      <vt:lpstr>PowerPoint Presentation</vt:lpstr>
      <vt:lpstr>Title IX Origin Story</vt:lpstr>
      <vt:lpstr>Poll Question: PLU Title IX History</vt:lpstr>
      <vt:lpstr>Elements of PLU’s Title IX Origin Story</vt:lpstr>
      <vt:lpstr>Shifts between regulations and guidance  </vt:lpstr>
      <vt:lpstr>Change in community contexts and attention </vt:lpstr>
      <vt:lpstr>Your observations?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9</cp:revision>
  <dcterms:created xsi:type="dcterms:W3CDTF">2020-07-27T20:43:40Z</dcterms:created>
  <dcterms:modified xsi:type="dcterms:W3CDTF">2020-07-28T19:15:16Z</dcterms:modified>
</cp:coreProperties>
</file>